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6.bin"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handoutMasterIdLst>
    <p:handoutMasterId r:id="rId46"/>
  </p:handoutMasterIdLst>
  <p:sldIdLst>
    <p:sldId id="294" r:id="rId2"/>
    <p:sldId id="328" r:id="rId3"/>
    <p:sldId id="329" r:id="rId4"/>
    <p:sldId id="330" r:id="rId5"/>
    <p:sldId id="331" r:id="rId6"/>
    <p:sldId id="333" r:id="rId7"/>
    <p:sldId id="332" r:id="rId8"/>
    <p:sldId id="338" r:id="rId9"/>
    <p:sldId id="334" r:id="rId10"/>
    <p:sldId id="341" r:id="rId11"/>
    <p:sldId id="339" r:id="rId12"/>
    <p:sldId id="335" r:id="rId13"/>
    <p:sldId id="336" r:id="rId14"/>
    <p:sldId id="337" r:id="rId15"/>
    <p:sldId id="322" r:id="rId16"/>
    <p:sldId id="321" r:id="rId17"/>
    <p:sldId id="327" r:id="rId18"/>
    <p:sldId id="323" r:id="rId19"/>
    <p:sldId id="342" r:id="rId20"/>
    <p:sldId id="265" r:id="rId21"/>
    <p:sldId id="343" r:id="rId22"/>
    <p:sldId id="344" r:id="rId23"/>
    <p:sldId id="346" r:id="rId24"/>
    <p:sldId id="347" r:id="rId25"/>
    <p:sldId id="348" r:id="rId26"/>
    <p:sldId id="350" r:id="rId27"/>
    <p:sldId id="354" r:id="rId28"/>
    <p:sldId id="351" r:id="rId29"/>
    <p:sldId id="352" r:id="rId30"/>
    <p:sldId id="353" r:id="rId31"/>
    <p:sldId id="369" r:id="rId32"/>
    <p:sldId id="370" r:id="rId33"/>
    <p:sldId id="371" r:id="rId34"/>
    <p:sldId id="355" r:id="rId35"/>
    <p:sldId id="372" r:id="rId36"/>
    <p:sldId id="373" r:id="rId37"/>
    <p:sldId id="366" r:id="rId38"/>
    <p:sldId id="367" r:id="rId39"/>
    <p:sldId id="368" r:id="rId40"/>
    <p:sldId id="345" r:id="rId41"/>
    <p:sldId id="319" r:id="rId42"/>
    <p:sldId id="320" r:id="rId43"/>
    <p:sldId id="324" r:id="rId44"/>
    <p:sldId id="325" r:id="rId45"/>
  </p:sldIdLst>
  <p:sldSz cx="9144000" cy="5143500" type="screen16x9"/>
  <p:notesSz cx="9947275"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0" autoAdjust="0"/>
    <p:restoredTop sz="94620" autoAdjust="0"/>
  </p:normalViewPr>
  <p:slideViewPr>
    <p:cSldViewPr>
      <p:cViewPr varScale="1">
        <p:scale>
          <a:sx n="144" d="100"/>
          <a:sy n="144" d="100"/>
        </p:scale>
        <p:origin x="-68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10486"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0"/>
            <a:ext cx="4310486" cy="342900"/>
          </a:xfrm>
          <a:prstGeom prst="rect">
            <a:avLst/>
          </a:prstGeom>
        </p:spPr>
        <p:txBody>
          <a:bodyPr vert="horz" lIns="91440" tIns="45720" rIns="91440" bIns="45720" rtlCol="0"/>
          <a:lstStyle>
            <a:lvl1pPr algn="r">
              <a:defRPr sz="1200"/>
            </a:lvl1pPr>
          </a:lstStyle>
          <a:p>
            <a:fld id="{ED06D310-117A-4724-A576-DFA36ABAE449}" type="datetimeFigureOut">
              <a:rPr lang="zh-CN" altLang="en-US" smtClean="0"/>
              <a:t>2025-02-15</a:t>
            </a:fld>
            <a:endParaRPr lang="zh-CN" altLang="en-US"/>
          </a:p>
        </p:txBody>
      </p:sp>
      <p:sp>
        <p:nvSpPr>
          <p:cNvPr id="4" name="页脚占位符 3"/>
          <p:cNvSpPr>
            <a:spLocks noGrp="1"/>
          </p:cNvSpPr>
          <p:nvPr>
            <p:ph type="ftr" sz="quarter" idx="2"/>
          </p:nvPr>
        </p:nvSpPr>
        <p:spPr>
          <a:xfrm>
            <a:off x="0" y="6513910"/>
            <a:ext cx="4310486"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2900"/>
          </a:xfrm>
          <a:prstGeom prst="rect">
            <a:avLst/>
          </a:prstGeom>
        </p:spPr>
        <p:txBody>
          <a:bodyPr vert="horz" lIns="91440" tIns="45720" rIns="91440" bIns="45720" rtlCol="0" anchor="b"/>
          <a:lstStyle>
            <a:lvl1pPr algn="r">
              <a:defRPr sz="1200"/>
            </a:lvl1pPr>
          </a:lstStyle>
          <a:p>
            <a:fld id="{7B322BF8-4CC5-46F9-953A-AC4451235B08}" type="slidenum">
              <a:rPr lang="zh-CN" altLang="en-US" smtClean="0"/>
              <a:t>‹#›</a:t>
            </a:fld>
            <a:endParaRPr lang="zh-CN" altLang="en-US"/>
          </a:p>
        </p:txBody>
      </p:sp>
    </p:spTree>
    <p:extLst>
      <p:ext uri="{BB962C8B-B14F-4D97-AF65-F5344CB8AC3E}">
        <p14:creationId xmlns:p14="http://schemas.microsoft.com/office/powerpoint/2010/main" val="207520067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bg2"/>
              <a:srgbClr val="FFF1C1"/>
            </a:duotone>
            <a:lum bright="-10000" contrast="-40000"/>
          </a:blip>
          <a:stretch>
            <a:fillRect/>
          </a:stretch>
        </p:blipFill>
        <p:spPr>
          <a:xfrm>
            <a:off x="2" y="3911212"/>
            <a:ext cx="1472173" cy="1232288"/>
          </a:xfrm>
          <a:prstGeom prst="rect">
            <a:avLst/>
          </a:prstGeom>
          <a:noFill/>
          <a:ln>
            <a:noFill/>
          </a:ln>
        </p:spPr>
      </p:pic>
      <p:sp>
        <p:nvSpPr>
          <p:cNvPr id="2" name="标题 1"/>
          <p:cNvSpPr>
            <a:spLocks noGrp="1"/>
          </p:cNvSpPr>
          <p:nvPr>
            <p:ph type="ctrTitle"/>
          </p:nvPr>
        </p:nvSpPr>
        <p:spPr>
          <a:xfrm>
            <a:off x="685800" y="910817"/>
            <a:ext cx="7772400" cy="1102519"/>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069686"/>
            <a:ext cx="6100534" cy="1305742"/>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CD0860-4D4E-439E-9FD5-FE3F7D106DFF}"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25133"/>
            <a:ext cx="8229600" cy="353618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05979"/>
            <a:ext cx="1400156" cy="4455333"/>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05979"/>
            <a:ext cx="6758006" cy="445533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8" name="图片 7"/>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3107527"/>
            <a:ext cx="7772400" cy="1021556"/>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982387"/>
            <a:ext cx="7772400" cy="1125140"/>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7" name="图片 6"/>
          <p:cNvPicPr>
            <a:picLocks noChangeAspect="1"/>
          </p:cNvPicPr>
          <p:nvPr/>
        </p:nvPicPr>
        <p:blipFill>
          <a:blip r:embed="rId2">
            <a:duotone>
              <a:schemeClr val="bg2"/>
              <a:srgbClr val="FFF1C1"/>
            </a:duotone>
            <a:lum bright="-10000" contrast="-30000"/>
          </a:blip>
          <a:stretch>
            <a:fillRect/>
          </a:stretch>
        </p:blipFill>
        <p:spPr>
          <a:xfrm>
            <a:off x="7480636" y="0"/>
            <a:ext cx="1663364" cy="1768073"/>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11" name="图片 10"/>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7" name="图片 6"/>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6" name="图片 5"/>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6" y="4018370"/>
            <a:ext cx="8226225" cy="576021"/>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321453"/>
            <a:ext cx="5111750" cy="364333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7" y="1017973"/>
            <a:ext cx="3008313" cy="29468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4A919ECC-9DED-43D8-BF3A-FE6EC5170097}" type="datetimeFigureOut">
              <a:rPr lang="zh-CN" altLang="en-US" smtClean="0"/>
              <a:t>2025-02-15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CD0860-4D4E-439E-9FD5-FE3F7D106DFF}"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5143500"/>
          </a:xfrm>
          <a:prstGeom prst="rect">
            <a:avLst/>
          </a:prstGeom>
          <a:blipFill>
            <a:blip r:embed="rId2">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160718"/>
            <a:ext cx="7448602" cy="585789"/>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750081"/>
            <a:ext cx="7452360" cy="3911231"/>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1" y="4682725"/>
            <a:ext cx="3180375" cy="460775"/>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4869659"/>
            <a:ext cx="1676384" cy="273844"/>
          </a:xfrm>
        </p:spPr>
        <p:txBody>
          <a:bodyPr/>
          <a:lstStyle/>
          <a:p>
            <a:fld id="{4A919ECC-9DED-43D8-BF3A-FE6EC5170097}" type="datetimeFigureOut">
              <a:rPr lang="zh-CN" altLang="en-US" smtClean="0"/>
              <a:t>2025-02-15</a:t>
            </a:fld>
            <a:endParaRPr lang="zh-CN" altLang="en-US"/>
          </a:p>
        </p:txBody>
      </p:sp>
      <p:sp>
        <p:nvSpPr>
          <p:cNvPr id="6" name="页脚占位符 5"/>
          <p:cNvSpPr>
            <a:spLocks noGrp="1"/>
          </p:cNvSpPr>
          <p:nvPr>
            <p:ph type="ftr" sz="quarter" idx="11"/>
          </p:nvPr>
        </p:nvSpPr>
        <p:spPr>
          <a:xfrm>
            <a:off x="2285984" y="4869657"/>
            <a:ext cx="2643206" cy="273844"/>
          </a:xfrm>
        </p:spPr>
        <p:txBody>
          <a:bodyPr/>
          <a:lstStyle/>
          <a:p>
            <a:endParaRPr lang="zh-CN" altLang="en-US"/>
          </a:p>
        </p:txBody>
      </p:sp>
      <p:sp>
        <p:nvSpPr>
          <p:cNvPr id="7" name="灯片编号占位符 6"/>
          <p:cNvSpPr>
            <a:spLocks noGrp="1"/>
          </p:cNvSpPr>
          <p:nvPr>
            <p:ph type="sldNum" sz="quarter" idx="12"/>
          </p:nvPr>
        </p:nvSpPr>
        <p:spPr>
          <a:xfrm>
            <a:off x="683073" y="4010254"/>
            <a:ext cx="871200" cy="6534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81CD0860-4D4E-439E-9FD5-FE3F7D106DFF}" type="slidenum">
              <a:rPr lang="zh-CN" altLang="en-US" smtClean="0"/>
              <a:t>‹#›</a:t>
            </a:fld>
            <a:endParaRPr lang="zh-CN" altLang="en-US"/>
          </a:p>
        </p:txBody>
      </p:sp>
      <p:pic>
        <p:nvPicPr>
          <p:cNvPr id="9" name="图片 8"/>
          <p:cNvPicPr>
            <a:picLocks noChangeAspect="1"/>
          </p:cNvPicPr>
          <p:nvPr/>
        </p:nvPicPr>
        <p:blipFill>
          <a:blip r:embed="rId3">
            <a:duotone>
              <a:schemeClr val="bg2"/>
              <a:srgbClr val="FFF1C1"/>
            </a:duotone>
          </a:blip>
          <a:stretch>
            <a:fillRect/>
          </a:stretch>
        </p:blipFill>
        <p:spPr>
          <a:xfrm>
            <a:off x="8135908" y="0"/>
            <a:ext cx="1008093" cy="1071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7776000" cy="85725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200151"/>
            <a:ext cx="8229600" cy="3394472"/>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274320" rtlCol="0" anchor="ctr"/>
          <a:lstStyle>
            <a:lvl1pPr algn="l" eaLnBrk="1" latinLnBrk="0" hangingPunct="1">
              <a:defRPr kumimoji="0" sz="1200">
                <a:solidFill>
                  <a:schemeClr val="tx1"/>
                </a:solidFill>
              </a:defRPr>
            </a:lvl1pPr>
          </a:lstStyle>
          <a:p>
            <a:fld id="{4A919ECC-9DED-43D8-BF3A-FE6EC5170097}" type="datetimeFigureOut">
              <a:rPr lang="zh-CN" altLang="en-US" smtClean="0"/>
              <a:t>2025-02-15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rtlCol="0" anchor="ctr"/>
          <a:lstStyle>
            <a:lvl1pPr algn="ctr" eaLnBrk="1" latinLnBrk="0" hangingPunct="1">
              <a:defRPr kumimoji="0" sz="1200">
                <a:solidFill>
                  <a:schemeClr val="tx1"/>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81CD0860-4D4E-439E-9FD5-FE3F7D106DFF}"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package" Target="../embeddings/Microsoft_Word___1.docx"/></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file:///C:\Users\lenovo\Desktop\WT13.TI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bin"/><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file:///C:\Users\lenovo\Desktop\WT54.TIF"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file:///C:\Users\lenovo\Desktop\WT55.TIF"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275606"/>
            <a:ext cx="7918648" cy="1872208"/>
          </a:xfrm>
        </p:spPr>
        <p:txBody>
          <a:bodyPr>
            <a:normAutofit/>
          </a:bodyPr>
          <a:lstStyle/>
          <a:p>
            <a:r>
              <a:rPr lang="en-US" altLang="zh-CN" dirty="0" smtClean="0"/>
              <a:t>8-1 </a:t>
            </a:r>
            <a:r>
              <a:rPr lang="zh-CN" altLang="en-US" dirty="0" smtClean="0"/>
              <a:t>电场力的性质</a:t>
            </a:r>
            <a:endParaRPr lang="zh-CN" altLang="en-US" dirty="0"/>
          </a:p>
        </p:txBody>
      </p:sp>
    </p:spTree>
    <p:extLst>
      <p:ext uri="{BB962C8B-B14F-4D97-AF65-F5344CB8AC3E}">
        <p14:creationId xmlns:p14="http://schemas.microsoft.com/office/powerpoint/2010/main" val="2830337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3243" y="267493"/>
            <a:ext cx="2040943" cy="461665"/>
          </a:xfrm>
          <a:prstGeom prst="rect">
            <a:avLst/>
          </a:prstGeom>
          <a:noFill/>
        </p:spPr>
        <p:txBody>
          <a:bodyPr wrap="none" rtlCol="0">
            <a:spAutoFit/>
          </a:bodyPr>
          <a:lstStyle/>
          <a:p>
            <a:r>
              <a:rPr lang="zh-CN" altLang="en-US" sz="2400" b="1" dirty="0">
                <a:latin typeface="Times New Roman" pitchFamily="18" charset="0"/>
                <a:ea typeface="黑体" pitchFamily="49" charset="-122"/>
                <a:cs typeface="Times New Roman" pitchFamily="18" charset="0"/>
              </a:rPr>
              <a:t>电荷均分</a:t>
            </a:r>
            <a:r>
              <a:rPr lang="zh-CN" altLang="en-US" sz="2400" b="1" dirty="0" smtClean="0">
                <a:latin typeface="Times New Roman" pitchFamily="18" charset="0"/>
                <a:ea typeface="黑体" pitchFamily="49" charset="-122"/>
                <a:cs typeface="Times New Roman" pitchFamily="18" charset="0"/>
              </a:rPr>
              <a:t>原理</a:t>
            </a:r>
            <a:endParaRPr lang="zh-CN" altLang="en-US" sz="2400" b="1" dirty="0">
              <a:latin typeface="Times New Roman" pitchFamily="18" charset="0"/>
              <a:ea typeface="黑体" pitchFamily="49" charset="-122"/>
              <a:cs typeface="Times New Roman" pitchFamily="18" charset="0"/>
            </a:endParaRPr>
          </a:p>
        </p:txBody>
      </p:sp>
      <p:sp>
        <p:nvSpPr>
          <p:cNvPr id="4" name="TextBox 3"/>
          <p:cNvSpPr txBox="1"/>
          <p:nvPr/>
        </p:nvSpPr>
        <p:spPr>
          <a:xfrm>
            <a:off x="1115616" y="915566"/>
            <a:ext cx="3897221" cy="461665"/>
          </a:xfrm>
          <a:prstGeom prst="rect">
            <a:avLst/>
          </a:prstGeom>
          <a:noFill/>
        </p:spPr>
        <p:txBody>
          <a:bodyPr wrap="none" rtlCol="0">
            <a:spAutoFit/>
          </a:bodyPr>
          <a:lstStyle/>
          <a:p>
            <a:r>
              <a:rPr lang="zh-CN" altLang="en-US" sz="2400" b="1" dirty="0" smtClean="0">
                <a:latin typeface="Times New Roman" pitchFamily="18" charset="0"/>
                <a:ea typeface="黑体" pitchFamily="49" charset="-122"/>
                <a:cs typeface="Times New Roman" pitchFamily="18" charset="0"/>
              </a:rPr>
              <a:t>两</a:t>
            </a:r>
            <a:r>
              <a:rPr lang="zh-CN" altLang="en-US" sz="2400" b="1" dirty="0">
                <a:latin typeface="Times New Roman" pitchFamily="18" charset="0"/>
                <a:ea typeface="黑体" pitchFamily="49" charset="-122"/>
                <a:cs typeface="Times New Roman" pitchFamily="18" charset="0"/>
              </a:rPr>
              <a:t>个完全相同的导体球</a:t>
            </a:r>
            <a:r>
              <a:rPr lang="zh-CN" altLang="en-US" sz="2400" b="1" dirty="0" smtClean="0">
                <a:latin typeface="Times New Roman" pitchFamily="18" charset="0"/>
                <a:ea typeface="黑体" pitchFamily="49" charset="-122"/>
                <a:cs typeface="Times New Roman" pitchFamily="18" charset="0"/>
              </a:rPr>
              <a:t>接触</a:t>
            </a:r>
            <a:endParaRPr lang="en-US" altLang="zh-CN" sz="2400" b="1" dirty="0">
              <a:latin typeface="Times New Roman" pitchFamily="18" charset="0"/>
              <a:ea typeface="黑体" pitchFamily="49" charset="-122"/>
              <a:cs typeface="Times New Roman" pitchFamily="18" charset="0"/>
            </a:endParaRPr>
          </a:p>
        </p:txBody>
      </p:sp>
      <p:sp>
        <p:nvSpPr>
          <p:cNvPr id="5" name="TextBox 4"/>
          <p:cNvSpPr txBox="1"/>
          <p:nvPr/>
        </p:nvSpPr>
        <p:spPr>
          <a:xfrm>
            <a:off x="1403648" y="1804759"/>
            <a:ext cx="5957080" cy="461665"/>
          </a:xfrm>
          <a:prstGeom prst="rect">
            <a:avLst/>
          </a:prstGeom>
          <a:noFill/>
        </p:spPr>
        <p:txBody>
          <a:bodyPr wrap="none" rtlCol="0">
            <a:spAutoFit/>
          </a:bodyPr>
          <a:lstStyle/>
          <a:p>
            <a:r>
              <a:rPr lang="zh-CN" altLang="en-US" sz="2400" b="1" dirty="0" smtClean="0">
                <a:latin typeface="Times New Roman" pitchFamily="18" charset="0"/>
                <a:ea typeface="黑体" pitchFamily="49" charset="-122"/>
                <a:cs typeface="Times New Roman" pitchFamily="18" charset="0"/>
              </a:rPr>
              <a:t>带</a:t>
            </a:r>
            <a:r>
              <a:rPr lang="zh-CN" altLang="en-US" sz="2400" b="1" dirty="0">
                <a:latin typeface="Times New Roman" pitchFamily="18" charset="0"/>
                <a:ea typeface="黑体" pitchFamily="49" charset="-122"/>
                <a:cs typeface="Times New Roman" pitchFamily="18" charset="0"/>
              </a:rPr>
              <a:t>同种电荷</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1</a:t>
            </a:r>
            <a:r>
              <a:rPr lang="zh-CN" altLang="en-US"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2</a:t>
            </a:r>
            <a:r>
              <a:rPr lang="zh-CN" altLang="en-US" sz="2400" b="1" dirty="0">
                <a:latin typeface="Times New Roman" pitchFamily="18" charset="0"/>
                <a:ea typeface="黑体" pitchFamily="49" charset="-122"/>
                <a:cs typeface="Times New Roman" pitchFamily="18" charset="0"/>
              </a:rPr>
              <a:t>的两个导体球接触后</a:t>
            </a:r>
            <a:r>
              <a:rPr lang="zh-CN" altLang="en-US" sz="2400" b="1" dirty="0" smtClean="0">
                <a:latin typeface="Times New Roman" pitchFamily="18" charset="0"/>
                <a:ea typeface="黑体" pitchFamily="49" charset="-122"/>
                <a:cs typeface="Times New Roman" pitchFamily="18" charset="0"/>
              </a:rPr>
              <a:t>分开</a:t>
            </a:r>
            <a:endParaRPr lang="zh-CN" altLang="en-US" sz="2400" b="1" dirty="0">
              <a:latin typeface="Times New Roman" pitchFamily="18" charset="0"/>
              <a:ea typeface="黑体" pitchFamily="49" charset="-122"/>
              <a:cs typeface="Times New Roman" pitchFamily="18" charset="0"/>
            </a:endParaRPr>
          </a:p>
        </p:txBody>
      </p:sp>
      <p:sp>
        <p:nvSpPr>
          <p:cNvPr id="6" name="TextBox 5"/>
          <p:cNvSpPr txBox="1"/>
          <p:nvPr/>
        </p:nvSpPr>
        <p:spPr>
          <a:xfrm>
            <a:off x="1423864" y="3478237"/>
            <a:ext cx="6131807" cy="461665"/>
          </a:xfrm>
          <a:prstGeom prst="rect">
            <a:avLst/>
          </a:prstGeom>
          <a:noFill/>
        </p:spPr>
        <p:txBody>
          <a:bodyPr wrap="none" rtlCol="0">
            <a:spAutoFit/>
          </a:bodyPr>
          <a:lstStyle/>
          <a:p>
            <a:r>
              <a:rPr lang="zh-CN" altLang="en-US" sz="2400" b="1" dirty="0" smtClean="0">
                <a:latin typeface="Times New Roman" pitchFamily="18" charset="0"/>
                <a:ea typeface="黑体" pitchFamily="49" charset="-122"/>
                <a:cs typeface="Times New Roman" pitchFamily="18" charset="0"/>
              </a:rPr>
              <a:t>带</a:t>
            </a:r>
            <a:r>
              <a:rPr lang="zh-CN" altLang="en-US" sz="2400" b="1" dirty="0">
                <a:latin typeface="Times New Roman" pitchFamily="18" charset="0"/>
                <a:ea typeface="黑体" pitchFamily="49" charset="-122"/>
                <a:cs typeface="Times New Roman" pitchFamily="18" charset="0"/>
              </a:rPr>
              <a:t>异种</a:t>
            </a:r>
            <a:r>
              <a:rPr lang="zh-CN" altLang="en-US" sz="2400" b="1" dirty="0" smtClean="0">
                <a:latin typeface="Times New Roman" pitchFamily="18" charset="0"/>
                <a:ea typeface="黑体" pitchFamily="49" charset="-122"/>
                <a:cs typeface="Times New Roman" pitchFamily="18" charset="0"/>
              </a:rPr>
              <a:t>电荷</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1</a:t>
            </a:r>
            <a:r>
              <a:rPr lang="zh-CN" altLang="en-US" sz="2400" b="1" dirty="0" smtClean="0">
                <a:latin typeface="Times New Roman" pitchFamily="18" charset="0"/>
                <a:ea typeface="黑体" pitchFamily="49" charset="-122"/>
                <a:cs typeface="Times New Roman" pitchFamily="18" charset="0"/>
              </a:rPr>
              <a:t>、</a:t>
            </a:r>
            <a:r>
              <a:rPr lang="zh-CN" altLang="en-US" sz="2400" b="1" dirty="0" smtClean="0">
                <a:latin typeface="Times New Roman"/>
                <a:ea typeface="黑体" pitchFamily="49" charset="-122"/>
                <a:cs typeface="Times New Roman"/>
              </a:rPr>
              <a:t>−</a:t>
            </a:r>
            <a:r>
              <a:rPr lang="en-US" altLang="zh-CN" sz="2400" b="1" i="1" dirty="0" smtClean="0">
                <a:latin typeface="Times New Roman" pitchFamily="18" charset="0"/>
                <a:ea typeface="黑体" pitchFamily="49" charset="-122"/>
                <a:cs typeface="Times New Roman" pitchFamily="18" charset="0"/>
              </a:rPr>
              <a:t>q</a:t>
            </a:r>
            <a:r>
              <a:rPr lang="en-US" altLang="zh-CN" sz="2400" b="1" baseline="-25000" dirty="0" smtClean="0">
                <a:latin typeface="Times New Roman" pitchFamily="18" charset="0"/>
                <a:ea typeface="黑体" pitchFamily="49" charset="-122"/>
                <a:cs typeface="Times New Roman" pitchFamily="18" charset="0"/>
              </a:rPr>
              <a:t>2</a:t>
            </a:r>
            <a:r>
              <a:rPr lang="zh-CN" altLang="en-US" sz="2400" b="1" dirty="0" smtClean="0">
                <a:latin typeface="Times New Roman" pitchFamily="18" charset="0"/>
                <a:ea typeface="黑体" pitchFamily="49" charset="-122"/>
                <a:cs typeface="Times New Roman" pitchFamily="18" charset="0"/>
              </a:rPr>
              <a:t>的</a:t>
            </a:r>
            <a:r>
              <a:rPr lang="zh-CN" altLang="en-US" sz="2400" b="1" dirty="0">
                <a:latin typeface="Times New Roman" pitchFamily="18" charset="0"/>
                <a:ea typeface="黑体" pitchFamily="49" charset="-122"/>
                <a:cs typeface="Times New Roman" pitchFamily="18" charset="0"/>
              </a:rPr>
              <a:t>两个导体球接触后</a:t>
            </a:r>
            <a:r>
              <a:rPr lang="zh-CN" altLang="en-US" sz="2400" b="1" dirty="0" smtClean="0">
                <a:latin typeface="Times New Roman" pitchFamily="18" charset="0"/>
                <a:ea typeface="黑体" pitchFamily="49" charset="-122"/>
                <a:cs typeface="Times New Roman" pitchFamily="18" charset="0"/>
              </a:rPr>
              <a:t>分开</a:t>
            </a:r>
            <a:endParaRPr lang="zh-CN" altLang="en-US" sz="2400" b="1"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613136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453901"/>
            <a:ext cx="2969083" cy="461665"/>
          </a:xfrm>
          <a:prstGeom prst="rect">
            <a:avLst/>
          </a:prstGeom>
          <a:noFill/>
        </p:spPr>
        <p:txBody>
          <a:bodyPr wrap="none" rtlCol="0">
            <a:spAutoFit/>
          </a:bodyPr>
          <a:lstStyle/>
          <a:p>
            <a:r>
              <a:rPr lang="zh-CN" altLang="en-US" sz="2400" b="1" dirty="0" smtClean="0">
                <a:latin typeface="Times New Roman" pitchFamily="18" charset="0"/>
                <a:ea typeface="黑体" pitchFamily="49" charset="-122"/>
                <a:cs typeface="Times New Roman" pitchFamily="18" charset="0"/>
              </a:rPr>
              <a:t>（三）电荷守恒定律</a:t>
            </a:r>
            <a:endParaRPr lang="zh-CN" altLang="en-US" sz="2400" dirty="0">
              <a:latin typeface="Times New Roman" pitchFamily="18" charset="0"/>
              <a:ea typeface="黑体" pitchFamily="49" charset="-122"/>
              <a:cs typeface="Times New Roman" pitchFamily="18" charset="0"/>
            </a:endParaRPr>
          </a:p>
        </p:txBody>
      </p:sp>
      <p:sp>
        <p:nvSpPr>
          <p:cNvPr id="4" name="TextBox 3"/>
          <p:cNvSpPr txBox="1"/>
          <p:nvPr/>
        </p:nvSpPr>
        <p:spPr>
          <a:xfrm>
            <a:off x="1187624" y="1491630"/>
            <a:ext cx="7416824" cy="1684244"/>
          </a:xfrm>
          <a:prstGeom prst="rect">
            <a:avLst/>
          </a:prstGeom>
          <a:noFill/>
        </p:spPr>
        <p:txBody>
          <a:bodyPr wrap="square" rtlCol="0">
            <a:spAutoFit/>
          </a:bodyPr>
          <a:lstStyle/>
          <a:p>
            <a:pPr>
              <a:lnSpc>
                <a:spcPct val="150000"/>
              </a:lnSpc>
            </a:pPr>
            <a:r>
              <a:rPr lang="zh-CN" altLang="en-US" sz="2400" dirty="0" smtClean="0">
                <a:latin typeface="Times New Roman" pitchFamily="18" charset="0"/>
                <a:ea typeface="黑体" pitchFamily="49" charset="-122"/>
                <a:cs typeface="Times New Roman" pitchFamily="18" charset="0"/>
              </a:rPr>
              <a:t>        电荷</a:t>
            </a:r>
            <a:r>
              <a:rPr lang="zh-CN" altLang="en-US" sz="2400" dirty="0">
                <a:latin typeface="Times New Roman" pitchFamily="18" charset="0"/>
                <a:ea typeface="黑体" pitchFamily="49" charset="-122"/>
                <a:cs typeface="Times New Roman" pitchFamily="18" charset="0"/>
              </a:rPr>
              <a:t>既不会创生，也不会消灭，它只能从一个物体转移到另一个物体，或者从物体的一部分转移到另一部分；在转移过程中，电荷的总量保持不变</a:t>
            </a:r>
            <a:r>
              <a:rPr lang="zh-CN" altLang="en-US" sz="2400" dirty="0" smtClean="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59631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6943" y="483518"/>
            <a:ext cx="8712968" cy="3416320"/>
          </a:xfrm>
          <a:prstGeom prst="rect">
            <a:avLst/>
          </a:prstGeom>
          <a:noFill/>
        </p:spPr>
        <p:txBody>
          <a:bodyPr wrap="square" rtlCol="0">
            <a:spAutoFit/>
          </a:bodyPr>
          <a:lstStyle/>
          <a:p>
            <a:pPr>
              <a:lnSpc>
                <a:spcPct val="150000"/>
              </a:lnSpc>
            </a:pPr>
            <a:r>
              <a:rPr lang="zh-CN" altLang="en-US" sz="2400" b="1" dirty="0" smtClean="0">
                <a:latin typeface="Times New Roman" pitchFamily="18" charset="0"/>
                <a:ea typeface="黑体" pitchFamily="49" charset="-122"/>
                <a:cs typeface="Times New Roman" pitchFamily="18" charset="0"/>
              </a:rPr>
              <a:t>(</a:t>
            </a:r>
            <a:r>
              <a:rPr lang="zh-CN" altLang="en-US" sz="2400" b="1" dirty="0">
                <a:latin typeface="Times New Roman" pitchFamily="18" charset="0"/>
                <a:ea typeface="黑体" pitchFamily="49" charset="-122"/>
                <a:cs typeface="Times New Roman" pitchFamily="18" charset="0"/>
              </a:rPr>
              <a:t>多选</a:t>
            </a:r>
            <a:r>
              <a:rPr lang="zh-CN" altLang="en-US" sz="2400" b="1" dirty="0" smtClean="0">
                <a:latin typeface="Times New Roman" pitchFamily="18" charset="0"/>
                <a:ea typeface="黑体" pitchFamily="49" charset="-122"/>
                <a:cs typeface="Times New Roman" pitchFamily="18" charset="0"/>
              </a:rPr>
              <a:t>) </a:t>
            </a:r>
            <a:r>
              <a:rPr lang="zh-CN" altLang="en-US" sz="2400" b="1" i="1" dirty="0" smtClean="0">
                <a:latin typeface="Times New Roman" pitchFamily="18" charset="0"/>
                <a:ea typeface="黑体" pitchFamily="49" charset="-122"/>
                <a:cs typeface="Times New Roman" pitchFamily="18" charset="0"/>
              </a:rPr>
              <a:t>M</a:t>
            </a:r>
            <a:r>
              <a:rPr lang="zh-CN" altLang="en-US" sz="2400" b="1" dirty="0">
                <a:latin typeface="Times New Roman" pitchFamily="18" charset="0"/>
                <a:ea typeface="黑体" pitchFamily="49" charset="-122"/>
                <a:cs typeface="Times New Roman" pitchFamily="18" charset="0"/>
              </a:rPr>
              <a:t>和</a:t>
            </a:r>
            <a:r>
              <a:rPr lang="zh-CN" altLang="en-US" sz="2400" b="1" i="1" dirty="0">
                <a:latin typeface="Times New Roman" pitchFamily="18" charset="0"/>
                <a:ea typeface="黑体" pitchFamily="49" charset="-122"/>
                <a:cs typeface="Times New Roman" pitchFamily="18" charset="0"/>
              </a:rPr>
              <a:t>N</a:t>
            </a:r>
            <a:r>
              <a:rPr lang="zh-CN" altLang="en-US" sz="2400" b="1" dirty="0">
                <a:latin typeface="Times New Roman" pitchFamily="18" charset="0"/>
                <a:ea typeface="黑体" pitchFamily="49" charset="-122"/>
                <a:cs typeface="Times New Roman" pitchFamily="18" charset="0"/>
              </a:rPr>
              <a:t>是两个不带电的物体，它们互相摩擦后</a:t>
            </a:r>
            <a:r>
              <a:rPr lang="zh-CN" altLang="en-US" sz="2400" b="1" i="1" dirty="0">
                <a:latin typeface="Times New Roman" pitchFamily="18" charset="0"/>
                <a:ea typeface="黑体" pitchFamily="49" charset="-122"/>
                <a:cs typeface="Times New Roman" pitchFamily="18" charset="0"/>
              </a:rPr>
              <a:t>M</a:t>
            </a:r>
            <a:r>
              <a:rPr lang="zh-CN" altLang="en-US" sz="2400" b="1" dirty="0">
                <a:latin typeface="Times New Roman" pitchFamily="18" charset="0"/>
                <a:ea typeface="黑体" pitchFamily="49" charset="-122"/>
                <a:cs typeface="Times New Roman" pitchFamily="18" charset="0"/>
              </a:rPr>
              <a:t>带正电且所带电荷量为1.6×10</a:t>
            </a:r>
            <a:r>
              <a:rPr lang="zh-CN" altLang="en-US" sz="2400" b="1" baseline="30000" dirty="0">
                <a:latin typeface="Times New Roman" pitchFamily="18" charset="0"/>
                <a:ea typeface="黑体" pitchFamily="49" charset="-122"/>
                <a:cs typeface="Times New Roman" pitchFamily="18" charset="0"/>
              </a:rPr>
              <a:t>－10</a:t>
            </a:r>
            <a:r>
              <a:rPr lang="zh-CN" altLang="en-US" sz="2400" b="1" dirty="0">
                <a:latin typeface="Times New Roman" pitchFamily="18" charset="0"/>
                <a:ea typeface="黑体" pitchFamily="49" charset="-122"/>
                <a:cs typeface="Times New Roman" pitchFamily="18" charset="0"/>
              </a:rPr>
              <a:t> C，下列判断正确的有(　　)</a:t>
            </a:r>
          </a:p>
          <a:p>
            <a:pPr>
              <a:lnSpc>
                <a:spcPct val="150000"/>
              </a:lnSpc>
            </a:pPr>
            <a:r>
              <a:rPr lang="zh-CN" altLang="en-US" sz="2400" b="1" dirty="0">
                <a:latin typeface="Times New Roman" pitchFamily="18" charset="0"/>
                <a:ea typeface="黑体" pitchFamily="49" charset="-122"/>
                <a:cs typeface="Times New Roman" pitchFamily="18" charset="0"/>
              </a:rPr>
              <a:t>A．摩擦前在</a:t>
            </a:r>
            <a:r>
              <a:rPr lang="zh-CN" altLang="en-US" sz="2400" b="1" i="1" dirty="0">
                <a:latin typeface="Times New Roman" pitchFamily="18" charset="0"/>
                <a:ea typeface="黑体" pitchFamily="49" charset="-122"/>
                <a:cs typeface="Times New Roman" pitchFamily="18" charset="0"/>
              </a:rPr>
              <a:t>M</a:t>
            </a:r>
            <a:r>
              <a:rPr lang="zh-CN" altLang="en-US" sz="2400" b="1" dirty="0">
                <a:latin typeface="Times New Roman" pitchFamily="18" charset="0"/>
                <a:ea typeface="黑体" pitchFamily="49" charset="-122"/>
                <a:cs typeface="Times New Roman" pitchFamily="18" charset="0"/>
              </a:rPr>
              <a:t>和</a:t>
            </a:r>
            <a:r>
              <a:rPr lang="zh-CN" altLang="en-US" sz="2400" b="1" i="1" dirty="0">
                <a:latin typeface="Times New Roman" pitchFamily="18" charset="0"/>
                <a:ea typeface="黑体" pitchFamily="49" charset="-122"/>
                <a:cs typeface="Times New Roman" pitchFamily="18" charset="0"/>
              </a:rPr>
              <a:t>N</a:t>
            </a:r>
            <a:r>
              <a:rPr lang="zh-CN" altLang="en-US" sz="2400" b="1" dirty="0">
                <a:latin typeface="Times New Roman" pitchFamily="18" charset="0"/>
                <a:ea typeface="黑体" pitchFamily="49" charset="-122"/>
                <a:cs typeface="Times New Roman" pitchFamily="18" charset="0"/>
              </a:rPr>
              <a:t>的内部没有任何电荷</a:t>
            </a:r>
          </a:p>
          <a:p>
            <a:pPr>
              <a:lnSpc>
                <a:spcPct val="150000"/>
              </a:lnSpc>
            </a:pPr>
            <a:r>
              <a:rPr lang="zh-CN" altLang="en-US" sz="2400" b="1" dirty="0">
                <a:latin typeface="Times New Roman" pitchFamily="18" charset="0"/>
                <a:ea typeface="黑体" pitchFamily="49" charset="-122"/>
                <a:cs typeface="Times New Roman" pitchFamily="18" charset="0"/>
              </a:rPr>
              <a:t>B．摩擦的过程中电子从</a:t>
            </a:r>
            <a:r>
              <a:rPr lang="zh-CN" altLang="en-US" sz="2400" b="1" i="1" dirty="0">
                <a:latin typeface="Times New Roman" pitchFamily="18" charset="0"/>
                <a:ea typeface="黑体" pitchFamily="49" charset="-122"/>
                <a:cs typeface="Times New Roman" pitchFamily="18" charset="0"/>
              </a:rPr>
              <a:t>M</a:t>
            </a:r>
            <a:r>
              <a:rPr lang="zh-CN" altLang="en-US" sz="2400" b="1" dirty="0">
                <a:latin typeface="Times New Roman" pitchFamily="18" charset="0"/>
                <a:ea typeface="黑体" pitchFamily="49" charset="-122"/>
                <a:cs typeface="Times New Roman" pitchFamily="18" charset="0"/>
              </a:rPr>
              <a:t>转移到</a:t>
            </a:r>
            <a:r>
              <a:rPr lang="zh-CN" altLang="en-US" sz="2400" b="1" i="1" dirty="0">
                <a:latin typeface="Times New Roman" pitchFamily="18" charset="0"/>
                <a:ea typeface="黑体" pitchFamily="49" charset="-122"/>
                <a:cs typeface="Times New Roman" pitchFamily="18" charset="0"/>
              </a:rPr>
              <a:t>N</a:t>
            </a:r>
          </a:p>
          <a:p>
            <a:pPr>
              <a:lnSpc>
                <a:spcPct val="150000"/>
              </a:lnSpc>
            </a:pPr>
            <a:r>
              <a:rPr lang="zh-CN" altLang="en-US" sz="2400" b="1" dirty="0">
                <a:latin typeface="Times New Roman" pitchFamily="18" charset="0"/>
                <a:ea typeface="黑体" pitchFamily="49" charset="-122"/>
                <a:cs typeface="Times New Roman" pitchFamily="18" charset="0"/>
              </a:rPr>
              <a:t>C．</a:t>
            </a:r>
            <a:r>
              <a:rPr lang="zh-CN" altLang="en-US" sz="2400" b="1" i="1" dirty="0">
                <a:latin typeface="Times New Roman" pitchFamily="18" charset="0"/>
                <a:ea typeface="黑体" pitchFamily="49" charset="-122"/>
                <a:cs typeface="Times New Roman" pitchFamily="18" charset="0"/>
              </a:rPr>
              <a:t>N</a:t>
            </a:r>
            <a:r>
              <a:rPr lang="zh-CN" altLang="en-US" sz="2400" b="1" dirty="0">
                <a:latin typeface="Times New Roman" pitchFamily="18" charset="0"/>
                <a:ea typeface="黑体" pitchFamily="49" charset="-122"/>
                <a:cs typeface="Times New Roman" pitchFamily="18" charset="0"/>
              </a:rPr>
              <a:t>在摩擦后一定带负电且所带电荷量为1.6×10</a:t>
            </a:r>
            <a:r>
              <a:rPr lang="zh-CN" altLang="en-US" sz="2400" b="1" baseline="30000" dirty="0">
                <a:latin typeface="Times New Roman" pitchFamily="18" charset="0"/>
                <a:ea typeface="黑体" pitchFamily="49" charset="-122"/>
                <a:cs typeface="Times New Roman" pitchFamily="18" charset="0"/>
              </a:rPr>
              <a:t>－10</a:t>
            </a:r>
            <a:r>
              <a:rPr lang="zh-CN" altLang="en-US" sz="2400" b="1" dirty="0">
                <a:latin typeface="Times New Roman" pitchFamily="18" charset="0"/>
                <a:ea typeface="黑体" pitchFamily="49" charset="-122"/>
                <a:cs typeface="Times New Roman" pitchFamily="18" charset="0"/>
              </a:rPr>
              <a:t> C</a:t>
            </a:r>
          </a:p>
          <a:p>
            <a:pPr>
              <a:lnSpc>
                <a:spcPct val="150000"/>
              </a:lnSpc>
            </a:pPr>
            <a:r>
              <a:rPr lang="zh-CN" altLang="en-US" sz="2400" b="1" dirty="0">
                <a:latin typeface="Times New Roman" pitchFamily="18" charset="0"/>
                <a:ea typeface="黑体" pitchFamily="49" charset="-122"/>
                <a:cs typeface="Times New Roman" pitchFamily="18" charset="0"/>
              </a:rPr>
              <a:t>D．</a:t>
            </a:r>
            <a:r>
              <a:rPr lang="zh-CN" altLang="en-US" sz="2400" b="1" i="1" dirty="0">
                <a:latin typeface="Times New Roman" pitchFamily="18" charset="0"/>
                <a:ea typeface="黑体" pitchFamily="49" charset="-122"/>
                <a:cs typeface="Times New Roman" pitchFamily="18" charset="0"/>
              </a:rPr>
              <a:t>M</a:t>
            </a:r>
            <a:r>
              <a:rPr lang="zh-CN" altLang="en-US" sz="2400" b="1" dirty="0">
                <a:latin typeface="Times New Roman" pitchFamily="18" charset="0"/>
                <a:ea typeface="黑体" pitchFamily="49" charset="-122"/>
                <a:cs typeface="Times New Roman" pitchFamily="18" charset="0"/>
              </a:rPr>
              <a:t>在摩擦过程中失去1.6×10</a:t>
            </a:r>
            <a:r>
              <a:rPr lang="zh-CN" altLang="en-US" sz="2400" b="1" baseline="30000" dirty="0">
                <a:latin typeface="Times New Roman" pitchFamily="18" charset="0"/>
                <a:ea typeface="黑体" pitchFamily="49" charset="-122"/>
                <a:cs typeface="Times New Roman" pitchFamily="18" charset="0"/>
              </a:rPr>
              <a:t>－10</a:t>
            </a:r>
            <a:r>
              <a:rPr lang="zh-CN" altLang="en-US" sz="2400" b="1" dirty="0">
                <a:latin typeface="Times New Roman" pitchFamily="18" charset="0"/>
                <a:ea typeface="黑体" pitchFamily="49" charset="-122"/>
                <a:cs typeface="Times New Roman" pitchFamily="18" charset="0"/>
              </a:rPr>
              <a:t>个</a:t>
            </a:r>
            <a:r>
              <a:rPr lang="zh-CN" altLang="en-US" sz="2400" b="1" dirty="0" smtClean="0">
                <a:latin typeface="Times New Roman" pitchFamily="18" charset="0"/>
                <a:ea typeface="黑体" pitchFamily="49" charset="-122"/>
                <a:cs typeface="Times New Roman" pitchFamily="18" charset="0"/>
              </a:rPr>
              <a:t>电子</a:t>
            </a:r>
            <a:endParaRPr lang="zh-CN" altLang="en-US" sz="2400" b="1" dirty="0">
              <a:latin typeface="Times New Roman" pitchFamily="18" charset="0"/>
              <a:ea typeface="黑体" pitchFamily="49" charset="-122"/>
              <a:cs typeface="Times New Roman" pitchFamily="18" charset="0"/>
            </a:endParaRPr>
          </a:p>
        </p:txBody>
      </p:sp>
      <p:sp>
        <p:nvSpPr>
          <p:cNvPr id="4" name="文本2"/>
          <p:cNvSpPr txBox="1"/>
          <p:nvPr/>
        </p:nvSpPr>
        <p:spPr>
          <a:xfrm>
            <a:off x="6804248" y="1195118"/>
            <a:ext cx="784546" cy="512536"/>
          </a:xfrm>
          <a:prstGeom prst="rect">
            <a:avLst/>
          </a:prstGeom>
          <a:noFill/>
        </p:spPr>
        <p:txBody>
          <a:bodyPr anchor="t"/>
          <a:lstStyle/>
          <a:p>
            <a:pPr marL="0" algn="l"/>
            <a:r>
              <a:rPr lang="zh-CN" altLang="en-US" sz="2400" b="1" i="0" dirty="0">
                <a:solidFill>
                  <a:srgbClr val="FFFF00"/>
                </a:solidFill>
                <a:latin typeface="Times New Roman" pitchFamily="18" charset="0"/>
                <a:ea typeface="楷体"/>
                <a:cs typeface="Times New Roman" pitchFamily="18" charset="0"/>
              </a:rPr>
              <a:t>BC</a:t>
            </a:r>
          </a:p>
        </p:txBody>
      </p:sp>
    </p:spTree>
    <p:extLst>
      <p:ext uri="{BB962C8B-B14F-4D97-AF65-F5344CB8AC3E}">
        <p14:creationId xmlns:p14="http://schemas.microsoft.com/office/powerpoint/2010/main" val="38824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11510"/>
            <a:ext cx="2040943" cy="461665"/>
          </a:xfrm>
          <a:prstGeom prst="rect">
            <a:avLst/>
          </a:prstGeom>
          <a:noFill/>
        </p:spPr>
        <p:txBody>
          <a:bodyPr wrap="none" rtlCol="0">
            <a:spAutoFit/>
          </a:bodyPr>
          <a:lstStyle/>
          <a:p>
            <a:r>
              <a:rPr lang="zh-CN" altLang="en-US" sz="2400" b="1" dirty="0" smtClean="0">
                <a:latin typeface="Times New Roman" pitchFamily="18" charset="0"/>
                <a:ea typeface="黑体" pitchFamily="49" charset="-122"/>
                <a:cs typeface="Times New Roman" pitchFamily="18" charset="0"/>
              </a:rPr>
              <a:t>二、库仑定律</a:t>
            </a:r>
            <a:endParaRPr lang="zh-CN" altLang="en-US" sz="2400" b="1" dirty="0">
              <a:latin typeface="Times New Roman" pitchFamily="18" charset="0"/>
              <a:ea typeface="黑体" pitchFamily="49" charset="-122"/>
              <a:cs typeface="Times New Roman" pitchFamily="18" charset="0"/>
            </a:endParaRPr>
          </a:p>
        </p:txBody>
      </p:sp>
      <p:sp>
        <p:nvSpPr>
          <p:cNvPr id="3" name="TextBox 2"/>
          <p:cNvSpPr txBox="1"/>
          <p:nvPr/>
        </p:nvSpPr>
        <p:spPr>
          <a:xfrm>
            <a:off x="1216467" y="1203598"/>
            <a:ext cx="3427541" cy="2308324"/>
          </a:xfrm>
          <a:prstGeom prst="rect">
            <a:avLst/>
          </a:prstGeom>
          <a:noFill/>
        </p:spPr>
        <p:txBody>
          <a:bodyPr wrap="none" rtlCol="0">
            <a:spAutoFit/>
          </a:bodyPr>
          <a:lstStyle/>
          <a:p>
            <a:pPr>
              <a:lnSpc>
                <a:spcPct val="150000"/>
              </a:lnSpc>
            </a:pPr>
            <a:r>
              <a:rPr lang="zh-CN" altLang="en-US" sz="2400" b="1" dirty="0" smtClean="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1</a:t>
            </a:r>
            <a:r>
              <a:rPr lang="zh-CN" altLang="en-US" sz="2400" b="1" dirty="0">
                <a:latin typeface="Times New Roman" pitchFamily="18" charset="0"/>
                <a:ea typeface="黑体" pitchFamily="49" charset="-122"/>
                <a:cs typeface="Times New Roman" pitchFamily="18" charset="0"/>
              </a:rPr>
              <a:t>）</a:t>
            </a:r>
            <a:r>
              <a:rPr lang="zh-CN" altLang="en-US" sz="2400" b="1" dirty="0" smtClean="0">
                <a:latin typeface="Times New Roman" pitchFamily="18" charset="0"/>
                <a:ea typeface="黑体" pitchFamily="49" charset="-122"/>
                <a:cs typeface="Times New Roman" pitchFamily="18" charset="0"/>
              </a:rPr>
              <a:t>内容：</a:t>
            </a:r>
            <a:endParaRPr lang="zh-CN" altLang="en-US" sz="2400" b="1" dirty="0">
              <a:latin typeface="Times New Roman" pitchFamily="18" charset="0"/>
              <a:ea typeface="黑体" pitchFamily="49" charset="-122"/>
              <a:cs typeface="Times New Roman" pitchFamily="18" charset="0"/>
            </a:endParaRPr>
          </a:p>
          <a:p>
            <a:pPr>
              <a:lnSpc>
                <a:spcPct val="150000"/>
              </a:lnSpc>
            </a:pPr>
            <a:r>
              <a:rPr lang="zh-CN" altLang="en-US" sz="2400" b="1" dirty="0" smtClean="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2</a:t>
            </a:r>
            <a:r>
              <a:rPr lang="zh-CN" altLang="en-US" sz="2400" b="1" dirty="0">
                <a:latin typeface="Times New Roman" pitchFamily="18" charset="0"/>
                <a:ea typeface="黑体" pitchFamily="49" charset="-122"/>
                <a:cs typeface="Times New Roman" pitchFamily="18" charset="0"/>
              </a:rPr>
              <a:t>）</a:t>
            </a:r>
            <a:r>
              <a:rPr lang="zh-CN" altLang="en-US" sz="2400" b="1" dirty="0" smtClean="0">
                <a:latin typeface="Times New Roman" pitchFamily="18" charset="0"/>
                <a:ea typeface="黑体" pitchFamily="49" charset="-122"/>
                <a:cs typeface="Times New Roman" pitchFamily="18" charset="0"/>
              </a:rPr>
              <a:t>公式：</a:t>
            </a:r>
            <a:endParaRPr lang="en-US" altLang="zh-CN" sz="2400" b="1" dirty="0" smtClean="0">
              <a:latin typeface="Times New Roman" pitchFamily="18" charset="0"/>
              <a:ea typeface="黑体" pitchFamily="49" charset="-122"/>
              <a:cs typeface="Times New Roman" pitchFamily="18" charset="0"/>
            </a:endParaRPr>
          </a:p>
          <a:p>
            <a:pPr>
              <a:lnSpc>
                <a:spcPct val="150000"/>
              </a:lnSpc>
            </a:pPr>
            <a:r>
              <a:rPr lang="zh-CN" altLang="en-US" sz="2400" b="1" dirty="0" smtClean="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3</a:t>
            </a:r>
            <a:r>
              <a:rPr lang="zh-CN" altLang="en-US" sz="2400" b="1" dirty="0">
                <a:latin typeface="Times New Roman" pitchFamily="18" charset="0"/>
                <a:ea typeface="黑体" pitchFamily="49" charset="-122"/>
                <a:cs typeface="Times New Roman" pitchFamily="18" charset="0"/>
              </a:rPr>
              <a:t>）适用</a:t>
            </a:r>
            <a:r>
              <a:rPr lang="zh-CN" altLang="en-US" sz="2400" b="1" dirty="0" smtClean="0">
                <a:latin typeface="Times New Roman" pitchFamily="18" charset="0"/>
                <a:ea typeface="黑体" pitchFamily="49" charset="-122"/>
                <a:cs typeface="Times New Roman" pitchFamily="18" charset="0"/>
              </a:rPr>
              <a:t>条件：</a:t>
            </a:r>
            <a:endParaRPr lang="zh-CN" altLang="en-US" sz="2400" b="1" dirty="0">
              <a:latin typeface="Times New Roman" pitchFamily="18" charset="0"/>
              <a:ea typeface="黑体" pitchFamily="49" charset="-122"/>
              <a:cs typeface="Times New Roman" pitchFamily="18" charset="0"/>
            </a:endParaRPr>
          </a:p>
          <a:p>
            <a:pPr>
              <a:lnSpc>
                <a:spcPct val="150000"/>
              </a:lnSpc>
            </a:pPr>
            <a:r>
              <a:rPr lang="zh-CN" altLang="en-US" sz="2400" b="1" dirty="0" smtClean="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4</a:t>
            </a:r>
            <a:r>
              <a:rPr lang="zh-CN" altLang="en-US" sz="2400" b="1" dirty="0">
                <a:latin typeface="Times New Roman" pitchFamily="18" charset="0"/>
                <a:ea typeface="黑体" pitchFamily="49" charset="-122"/>
                <a:cs typeface="Times New Roman" pitchFamily="18" charset="0"/>
              </a:rPr>
              <a:t>）  </a:t>
            </a:r>
            <a:r>
              <a:rPr lang="en-US" altLang="zh-CN" sz="2400" b="1" i="1" dirty="0">
                <a:latin typeface="Times New Roman" pitchFamily="18" charset="0"/>
                <a:ea typeface="黑体" pitchFamily="49" charset="-122"/>
                <a:cs typeface="Times New Roman" pitchFamily="18" charset="0"/>
              </a:rPr>
              <a:t>r</a:t>
            </a:r>
            <a:r>
              <a:rPr lang="en-US" altLang="zh-CN" sz="2400" b="1" dirty="0">
                <a:latin typeface="Times New Roman" pitchFamily="18" charset="0"/>
                <a:ea typeface="黑体" pitchFamily="49" charset="-122"/>
                <a:cs typeface="Times New Roman" pitchFamily="18" charset="0"/>
              </a:rPr>
              <a:t>→0</a:t>
            </a:r>
            <a:r>
              <a:rPr lang="zh-CN" altLang="en-US"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F</a:t>
            </a:r>
            <a:r>
              <a:rPr lang="en-US" altLang="zh-CN" sz="2400" b="1" dirty="0">
                <a:latin typeface="Times New Roman" pitchFamily="18" charset="0"/>
                <a:ea typeface="黑体" pitchFamily="49" charset="-122"/>
                <a:cs typeface="Times New Roman" pitchFamily="18" charset="0"/>
              </a:rPr>
              <a:t>→∞</a:t>
            </a:r>
            <a:r>
              <a:rPr lang="zh-CN" altLang="en-US" sz="2400" b="1" dirty="0" smtClean="0">
                <a:latin typeface="Times New Roman" pitchFamily="18" charset="0"/>
                <a:ea typeface="黑体" pitchFamily="49" charset="-122"/>
                <a:cs typeface="Times New Roman" pitchFamily="18" charset="0"/>
              </a:rPr>
              <a:t>。</a:t>
            </a:r>
            <a:r>
              <a:rPr lang="en-US" altLang="zh-CN" sz="2400" dirty="0">
                <a:solidFill>
                  <a:srgbClr val="FF0000"/>
                </a:solidFill>
              </a:rPr>
              <a:t> </a:t>
            </a:r>
            <a:r>
              <a:rPr lang="en-US" altLang="zh-CN" sz="2400" b="1" dirty="0">
                <a:solidFill>
                  <a:srgbClr val="FFFF00"/>
                </a:solidFill>
                <a:latin typeface="黑体" pitchFamily="49" charset="-122"/>
                <a:ea typeface="黑体" pitchFamily="49" charset="-122"/>
              </a:rPr>
              <a:t>×</a:t>
            </a:r>
            <a:endParaRPr lang="zh-CN" altLang="en-US" sz="2400" b="1" dirty="0">
              <a:solidFill>
                <a:srgbClr val="FFFF00"/>
              </a:solidFill>
              <a:latin typeface="黑体" pitchFamily="49" charset="-122"/>
              <a:ea typeface="黑体" pitchFamily="49" charset="-122"/>
              <a:cs typeface="Times New Roman" pitchFamily="18" charset="0"/>
            </a:endParaRPr>
          </a:p>
        </p:txBody>
      </p:sp>
    </p:spTree>
    <p:extLst>
      <p:ext uri="{BB962C8B-B14F-4D97-AF65-F5344CB8AC3E}">
        <p14:creationId xmlns:p14="http://schemas.microsoft.com/office/powerpoint/2010/main" val="2550621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301242"/>
            <a:ext cx="7774366" cy="1046372"/>
          </a:xfrm>
          <a:prstGeom prst="rect">
            <a:avLst/>
          </a:prstGeom>
        </p:spPr>
        <p:txBody>
          <a:bodyPr wrap="square" lIns="121854" tIns="60926" rIns="121854" bIns="60926">
            <a:spAutoFit/>
          </a:bodyPr>
          <a:lstStyle/>
          <a:p>
            <a:pPr algn="just">
              <a:lnSpc>
                <a:spcPct val="150000"/>
              </a:lnSpc>
              <a:spcAft>
                <a:spcPts val="0"/>
              </a:spcAft>
              <a:tabLst>
                <a:tab pos="2250440" algn="l"/>
              </a:tabLst>
            </a:pPr>
            <a:r>
              <a:rPr lang="en-US" altLang="zh-CN" sz="2000" b="1" kern="100" dirty="0" smtClean="0">
                <a:solidFill>
                  <a:srgbClr val="0070C0"/>
                </a:solidFill>
                <a:latin typeface="Times New Roman" pitchFamily="18" charset="0"/>
                <a:ea typeface="黑体" pitchFamily="49" charset="-122"/>
                <a:cs typeface="Times New Roman" pitchFamily="18" charset="0"/>
              </a:rPr>
              <a:t>     </a:t>
            </a:r>
            <a:r>
              <a:rPr lang="zh-CN" altLang="zh-CN" sz="2000" b="1" kern="100" dirty="0">
                <a:solidFill>
                  <a:srgbClr val="0070C0"/>
                </a:solidFill>
                <a:latin typeface="Times New Roman" pitchFamily="18" charset="0"/>
                <a:ea typeface="黑体" pitchFamily="49" charset="-122"/>
                <a:cs typeface="Times New Roman" pitchFamily="18" charset="0"/>
              </a:rPr>
              <a:t>　</a:t>
            </a:r>
            <a:r>
              <a:rPr lang="zh-CN" altLang="zh-CN" sz="2000" b="1" kern="100" dirty="0">
                <a:latin typeface="Times New Roman" pitchFamily="18" charset="0"/>
                <a:ea typeface="黑体" pitchFamily="49" charset="-122"/>
                <a:cs typeface="Times New Roman" pitchFamily="18" charset="0"/>
              </a:rPr>
              <a:t>两个带电</a:t>
            </a:r>
            <a:r>
              <a:rPr lang="zh-CN" altLang="zh-CN" sz="2000" b="1" kern="100" dirty="0">
                <a:solidFill>
                  <a:srgbClr val="FFFF00"/>
                </a:solidFill>
                <a:latin typeface="Times New Roman" pitchFamily="18" charset="0"/>
                <a:ea typeface="黑体" pitchFamily="49" charset="-122"/>
                <a:cs typeface="Times New Roman" pitchFamily="18" charset="0"/>
              </a:rPr>
              <a:t>金属球</a:t>
            </a:r>
            <a:r>
              <a:rPr lang="zh-CN" altLang="zh-CN" sz="2000" b="1" kern="100" dirty="0">
                <a:latin typeface="Times New Roman" pitchFamily="18" charset="0"/>
                <a:ea typeface="黑体" pitchFamily="49" charset="-122"/>
                <a:cs typeface="Times New Roman" pitchFamily="18" charset="0"/>
              </a:rPr>
              <a:t>带电荷量分别为</a:t>
            </a:r>
            <a:r>
              <a:rPr lang="en-US" altLang="zh-CN" sz="2000" b="1" i="1" kern="100" dirty="0">
                <a:latin typeface="Times New Roman" pitchFamily="18" charset="0"/>
                <a:ea typeface="黑体" pitchFamily="49" charset="-122"/>
                <a:cs typeface="Times New Roman" pitchFamily="18" charset="0"/>
              </a:rPr>
              <a:t>q</a:t>
            </a:r>
            <a:r>
              <a:rPr lang="en-US" altLang="zh-CN" sz="2000" b="1" kern="100" baseline="-25000" dirty="0">
                <a:latin typeface="Times New Roman" pitchFamily="18" charset="0"/>
                <a:ea typeface="黑体" pitchFamily="49" charset="-122"/>
                <a:cs typeface="Times New Roman" pitchFamily="18" charset="0"/>
              </a:rPr>
              <a:t>1</a:t>
            </a:r>
            <a:r>
              <a:rPr lang="zh-CN" altLang="zh-CN" sz="2000" b="1" kern="100" dirty="0">
                <a:latin typeface="Times New Roman" pitchFamily="18" charset="0"/>
                <a:ea typeface="黑体" pitchFamily="49" charset="-122"/>
                <a:cs typeface="Times New Roman" pitchFamily="18" charset="0"/>
              </a:rPr>
              <a:t>、</a:t>
            </a:r>
            <a:r>
              <a:rPr lang="en-US" altLang="zh-CN" sz="2000" b="1" i="1" kern="100" dirty="0">
                <a:latin typeface="Times New Roman" pitchFamily="18" charset="0"/>
                <a:ea typeface="黑体" pitchFamily="49" charset="-122"/>
                <a:cs typeface="Times New Roman" pitchFamily="18" charset="0"/>
              </a:rPr>
              <a:t>q</a:t>
            </a:r>
            <a:r>
              <a:rPr lang="en-US" altLang="zh-CN" sz="2000" b="1" kern="100" baseline="-25000" dirty="0">
                <a:latin typeface="Times New Roman" pitchFamily="18" charset="0"/>
                <a:ea typeface="黑体" pitchFamily="49" charset="-122"/>
                <a:cs typeface="Times New Roman" pitchFamily="18" charset="0"/>
              </a:rPr>
              <a:t>2</a:t>
            </a:r>
            <a:r>
              <a:rPr lang="zh-CN" altLang="zh-CN" sz="2000" b="1" kern="100" dirty="0">
                <a:latin typeface="Times New Roman" pitchFamily="18" charset="0"/>
                <a:ea typeface="黑体" pitchFamily="49" charset="-122"/>
                <a:cs typeface="Times New Roman" pitchFamily="18" charset="0"/>
              </a:rPr>
              <a:t>，相距为</a:t>
            </a:r>
            <a:r>
              <a:rPr lang="en-US" altLang="zh-CN" sz="2000" b="1" i="1" kern="100" dirty="0">
                <a:latin typeface="Times New Roman" pitchFamily="18" charset="0"/>
                <a:ea typeface="黑体" pitchFamily="49" charset="-122"/>
                <a:cs typeface="Times New Roman" pitchFamily="18" charset="0"/>
              </a:rPr>
              <a:t>r</a:t>
            </a:r>
            <a:r>
              <a:rPr lang="zh-CN" altLang="zh-CN" sz="2000" b="1" kern="100" dirty="0">
                <a:latin typeface="Times New Roman" pitchFamily="18" charset="0"/>
                <a:ea typeface="黑体" pitchFamily="49" charset="-122"/>
                <a:cs typeface="Times New Roman" pitchFamily="18" charset="0"/>
              </a:rPr>
              <a:t>，距离较近，不能看成点电荷，它们之间的库仑力会受到什么影响？</a:t>
            </a:r>
            <a:endParaRPr lang="zh-CN" altLang="zh-CN" sz="2000" b="1" kern="100" dirty="0">
              <a:effectLst/>
              <a:latin typeface="Times New Roman" pitchFamily="18" charset="0"/>
              <a:ea typeface="黑体" pitchFamily="49" charset="-122"/>
              <a:cs typeface="Times New Roman" pitchFamily="18" charset="0"/>
            </a:endParaRPr>
          </a:p>
        </p:txBody>
      </p:sp>
      <p:sp>
        <p:nvSpPr>
          <p:cNvPr id="3" name="矩形 2"/>
          <p:cNvSpPr/>
          <p:nvPr/>
        </p:nvSpPr>
        <p:spPr>
          <a:xfrm>
            <a:off x="806281" y="1384081"/>
            <a:ext cx="7582143" cy="526294"/>
          </a:xfrm>
          <a:prstGeom prst="rect">
            <a:avLst/>
          </a:prstGeom>
        </p:spPr>
        <p:txBody>
          <a:bodyPr wrap="square" lIns="121854" tIns="60926" rIns="121854" bIns="60926">
            <a:spAutoFit/>
          </a:bodyPr>
          <a:lstStyle/>
          <a:p>
            <a:pPr algn="just">
              <a:lnSpc>
                <a:spcPct val="150000"/>
              </a:lnSpc>
              <a:spcAft>
                <a:spcPts val="0"/>
              </a:spcAft>
              <a:tabLst>
                <a:tab pos="2250440" algn="l"/>
              </a:tabLst>
            </a:pPr>
            <a:r>
              <a:rPr lang="zh-CN" altLang="zh-CN" sz="2000" b="1" kern="100" dirty="0">
                <a:solidFill>
                  <a:srgbClr val="FFFF00"/>
                </a:solidFill>
                <a:latin typeface="Times New Roman" pitchFamily="18" charset="0"/>
                <a:ea typeface="黑体" pitchFamily="49" charset="-122"/>
                <a:cs typeface="Times New Roman" pitchFamily="18" charset="0"/>
              </a:rPr>
              <a:t>答案</a:t>
            </a:r>
            <a:r>
              <a:rPr lang="zh-CN" altLang="zh-CN" sz="2000" b="1" kern="100" dirty="0">
                <a:solidFill>
                  <a:srgbClr val="C00000"/>
                </a:solidFill>
                <a:latin typeface="Times New Roman" pitchFamily="18" charset="0"/>
                <a:ea typeface="黑体" pitchFamily="49" charset="-122"/>
                <a:cs typeface="Times New Roman" pitchFamily="18" charset="0"/>
              </a:rPr>
              <a:t>　</a:t>
            </a:r>
            <a:r>
              <a:rPr lang="zh-CN" altLang="zh-CN" sz="2000" b="1" kern="100" dirty="0">
                <a:latin typeface="Times New Roman" pitchFamily="18" charset="0"/>
                <a:ea typeface="黑体" pitchFamily="49" charset="-122"/>
                <a:cs typeface="Times New Roman" pitchFamily="18" charset="0"/>
              </a:rPr>
              <a:t>对于两个带电金属球，要考虑表面电荷的重新分布</a:t>
            </a:r>
            <a:r>
              <a:rPr lang="zh-CN" altLang="zh-CN" sz="2000" b="1" kern="100" dirty="0" smtClean="0">
                <a:latin typeface="Times New Roman" pitchFamily="18" charset="0"/>
                <a:ea typeface="黑体" pitchFamily="49" charset="-122"/>
                <a:cs typeface="Times New Roman" pitchFamily="18" charset="0"/>
              </a:rPr>
              <a:t>，</a:t>
            </a:r>
            <a:endParaRPr lang="zh-CN" altLang="zh-CN" sz="2000" b="1" kern="100" dirty="0">
              <a:latin typeface="Times New Roman" pitchFamily="18" charset="0"/>
              <a:ea typeface="黑体" pitchFamily="49" charset="-122"/>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231857778"/>
              </p:ext>
            </p:extLst>
          </p:nvPr>
        </p:nvGraphicFramePr>
        <p:xfrm>
          <a:off x="2015715" y="3795886"/>
          <a:ext cx="6334125" cy="969962"/>
        </p:xfrm>
        <a:graphic>
          <a:graphicData uri="http://schemas.openxmlformats.org/presentationml/2006/ole">
            <mc:AlternateContent xmlns:mc="http://schemas.openxmlformats.org/markup-compatibility/2006">
              <mc:Choice xmlns:v="urn:schemas-microsoft-com:vml" Requires="v">
                <p:oleObj spid="_x0000_s1038" name="文档" r:id="rId4" imgW="6905117" imgH="1067751" progId="Word.Document.12">
                  <p:embed/>
                </p:oleObj>
              </mc:Choice>
              <mc:Fallback>
                <p:oleObj name="文档" r:id="rId4" imgW="6905117" imgH="1067751" progId="Word.Document.12">
                  <p:embed/>
                  <p:pic>
                    <p:nvPicPr>
                      <p:cNvPr id="0" name=""/>
                      <p:cNvPicPr/>
                      <p:nvPr/>
                    </p:nvPicPr>
                    <p:blipFill>
                      <a:blip r:embed="rId5"/>
                      <a:stretch>
                        <a:fillRect/>
                      </a:stretch>
                    </p:blipFill>
                    <p:spPr>
                      <a:xfrm>
                        <a:off x="2015715" y="3795886"/>
                        <a:ext cx="6334125" cy="969962"/>
                      </a:xfrm>
                      <a:prstGeom prst="rect">
                        <a:avLst/>
                      </a:prstGeom>
                    </p:spPr>
                  </p:pic>
                </p:oleObj>
              </mc:Fallback>
            </mc:AlternateContent>
          </a:graphicData>
        </a:graphic>
      </p:graphicFrame>
      <p:sp>
        <p:nvSpPr>
          <p:cNvPr id="6" name="矩形 5"/>
          <p:cNvSpPr/>
          <p:nvPr/>
        </p:nvSpPr>
        <p:spPr>
          <a:xfrm>
            <a:off x="2015715" y="2184634"/>
            <a:ext cx="5127939" cy="1323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6" descr="9-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3728" y="2231888"/>
            <a:ext cx="4863296" cy="120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15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267494"/>
                <a:ext cx="8280920" cy="3520451"/>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1 </a:t>
                </a:r>
                <a:r>
                  <a:rPr lang="x-none" altLang="zh-CN" sz="2400" b="1" dirty="0" smtClean="0">
                    <a:latin typeface="Times New Roman" pitchFamily="18" charset="0"/>
                    <a:ea typeface="黑体" pitchFamily="49" charset="-122"/>
                    <a:cs typeface="Times New Roman" pitchFamily="18" charset="0"/>
                  </a:rPr>
                  <a:t>如图所示</a:t>
                </a:r>
                <a:r>
                  <a:rPr lang="x-none" altLang="zh-CN" sz="2400" b="1" dirty="0">
                    <a:latin typeface="Times New Roman" pitchFamily="18" charset="0"/>
                    <a:ea typeface="黑体" pitchFamily="49" charset="-122"/>
                    <a:cs typeface="Times New Roman" pitchFamily="18" charset="0"/>
                  </a:rPr>
                  <a:t>，两个半径均为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的金属球放在绝缘支架上，两球面最近距离为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，带等量异种电荷，电荷量为</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，关于两球之间的静电力，下列选项中正确的是(　　)</a:t>
                </a:r>
                <a:endParaRPr lang="zh-CN" altLang="zh-CN" sz="2400" b="1" dirty="0">
                  <a:latin typeface="Times New Roman" pitchFamily="18" charset="0"/>
                  <a:ea typeface="黑体" pitchFamily="49" charset="-122"/>
                  <a:cs typeface="Times New Roman" pitchFamily="18" charset="0"/>
                </a:endParaRPr>
              </a:p>
              <a:p>
                <a:pPr>
                  <a:lnSpc>
                    <a:spcPct val="150000"/>
                  </a:lnSpc>
                </a:pPr>
                <a:r>
                  <a:rPr lang="x-none" altLang="zh-CN" sz="2400" b="1" dirty="0">
                    <a:latin typeface="Times New Roman" pitchFamily="18" charset="0"/>
                    <a:ea typeface="黑体" pitchFamily="49" charset="-122"/>
                    <a:cs typeface="Times New Roman" pitchFamily="18" charset="0"/>
                  </a:rPr>
                  <a:t>A．</a:t>
                </a:r>
                <a:r>
                  <a:rPr lang="x-none" altLang="zh-CN" sz="2400" b="1" dirty="0" smtClean="0">
                    <a:latin typeface="Times New Roman" pitchFamily="18" charset="0"/>
                    <a:ea typeface="黑体" pitchFamily="49" charset="-122"/>
                    <a:cs typeface="Times New Roman" pitchFamily="18" charset="0"/>
                  </a:rPr>
                  <a:t>等于</a:t>
                </a:r>
                <a14:m>
                  <m:oMath xmlns:m="http://schemas.openxmlformats.org/officeDocument/2006/math">
                    <m:r>
                      <a:rPr lang="en-US" altLang="zh-CN" sz="2400" b="1" i="1" smtClean="0">
                        <a:latin typeface="Cambria Math"/>
                      </a:rPr>
                      <m:t>𝒌</m:t>
                    </m:r>
                    <m:f>
                      <m:fPr>
                        <m:ctrlPr>
                          <a:rPr lang="x-none" altLang="zh-CN" sz="2400" b="1" i="1" smtClean="0">
                            <a:latin typeface="Cambria Math"/>
                          </a:rPr>
                        </m:ctrlPr>
                      </m:fPr>
                      <m:num>
                        <m:sSup>
                          <m:sSupPr>
                            <m:ctrlPr>
                              <a:rPr lang="x-none" altLang="zh-CN" sz="2400" b="1" i="1" smtClean="0">
                                <a:latin typeface="Cambria Math"/>
                              </a:rPr>
                            </m:ctrlPr>
                          </m:sSupPr>
                          <m:e>
                            <m:r>
                              <a:rPr lang="en-US" altLang="zh-CN" sz="2400" b="1" i="1" smtClean="0">
                                <a:latin typeface="Cambria Math"/>
                              </a:rPr>
                              <m:t>𝑸</m:t>
                            </m:r>
                          </m:e>
                          <m:sup>
                            <m:r>
                              <a:rPr lang="en-US" altLang="zh-CN" sz="2400" b="1" i="1" smtClean="0">
                                <a:latin typeface="Cambria Math"/>
                              </a:rPr>
                              <m:t>𝟐</m:t>
                            </m:r>
                          </m:sup>
                        </m:sSup>
                      </m:num>
                      <m:den>
                        <m:sSup>
                          <m:sSupPr>
                            <m:ctrlPr>
                              <a:rPr lang="x-none" altLang="zh-CN" sz="2400" b="1" i="1" smtClean="0">
                                <a:latin typeface="Cambria Math"/>
                              </a:rPr>
                            </m:ctrlPr>
                          </m:sSupPr>
                          <m:e>
                            <m:r>
                              <a:rPr lang="en-US" altLang="zh-CN" sz="2400" b="1" i="1" smtClean="0">
                                <a:latin typeface="Cambria Math"/>
                              </a:rPr>
                              <m:t>𝟗</m:t>
                            </m:r>
                            <m:r>
                              <a:rPr lang="en-US" altLang="zh-CN" sz="2400" b="1" i="1" smtClean="0">
                                <a:latin typeface="Cambria Math"/>
                              </a:rPr>
                              <m:t>𝒓</m:t>
                            </m:r>
                          </m:e>
                          <m:sup>
                            <m:r>
                              <a:rPr lang="en-US" altLang="zh-CN" sz="2400" b="1" i="1" smtClean="0">
                                <a:latin typeface="Cambria Math"/>
                              </a:rPr>
                              <m:t>𝟐</m:t>
                            </m:r>
                          </m:sup>
                        </m:sSup>
                      </m:den>
                    </m:f>
                  </m:oMath>
                </a14:m>
                <a:r>
                  <a:rPr lang="x-none" altLang="zh-CN" sz="2400" b="1" dirty="0" smtClean="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a:t>
                </a:r>
                <a:r>
                  <a:rPr lang="x-none" altLang="zh-CN" sz="2400" b="1" dirty="0" smtClean="0">
                    <a:latin typeface="Times New Roman" pitchFamily="18" charset="0"/>
                    <a:ea typeface="黑体" pitchFamily="49" charset="-122"/>
                    <a:cs typeface="Times New Roman" pitchFamily="18" charset="0"/>
                  </a:rPr>
                  <a:t>  </a:t>
                </a:r>
                <a:r>
                  <a:rPr lang="x-none" altLang="zh-CN" sz="2400" b="1" dirty="0">
                    <a:latin typeface="Times New Roman" pitchFamily="18" charset="0"/>
                    <a:ea typeface="黑体" pitchFamily="49" charset="-122"/>
                    <a:cs typeface="Times New Roman" pitchFamily="18" charset="0"/>
                  </a:rPr>
                  <a:t>B．大于</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r>
                      <a:rPr lang="en-US" altLang="zh-CN" sz="2400" b="1" i="1">
                        <a:latin typeface="Cambria Math"/>
                      </a:rPr>
                      <m:t>𝒌</m:t>
                    </m:r>
                    <m:f>
                      <m:fPr>
                        <m:ctrlPr>
                          <a:rPr lang="x-none" altLang="zh-CN" sz="2400" b="1" i="1">
                            <a:latin typeface="Cambria Math"/>
                          </a:rPr>
                        </m:ctrlPr>
                      </m:fPr>
                      <m:num>
                        <m:sSup>
                          <m:sSupPr>
                            <m:ctrlPr>
                              <a:rPr lang="x-none" altLang="zh-CN" sz="2400" b="1" i="1">
                                <a:latin typeface="Cambria Math"/>
                              </a:rPr>
                            </m:ctrlPr>
                          </m:sSupPr>
                          <m:e>
                            <m:r>
                              <a:rPr lang="en-US" altLang="zh-CN" sz="2400" b="1" i="1">
                                <a:latin typeface="Cambria Math"/>
                              </a:rPr>
                              <m:t>𝑸</m:t>
                            </m:r>
                          </m:e>
                          <m:sup>
                            <m:r>
                              <a:rPr lang="en-US" altLang="zh-CN" sz="2400" b="1" i="1">
                                <a:latin typeface="Cambria Math"/>
                              </a:rPr>
                              <m:t>𝟐</m:t>
                            </m:r>
                          </m:sup>
                        </m:sSup>
                      </m:num>
                      <m:den>
                        <m:sSup>
                          <m:sSupPr>
                            <m:ctrlPr>
                              <a:rPr lang="x-none" altLang="zh-CN" sz="2400" b="1" i="1">
                                <a:latin typeface="Cambria Math"/>
                              </a:rPr>
                            </m:ctrlPr>
                          </m:sSupPr>
                          <m:e>
                            <m:r>
                              <a:rPr lang="en-US" altLang="zh-CN" sz="2400" b="1" i="1">
                                <a:latin typeface="Cambria Math"/>
                              </a:rPr>
                              <m:t>𝟗</m:t>
                            </m:r>
                            <m:r>
                              <a:rPr lang="en-US" altLang="zh-CN" sz="2400" b="1" i="1">
                                <a:latin typeface="Cambria Math"/>
                              </a:rPr>
                              <m:t>𝒓</m:t>
                            </m:r>
                          </m:e>
                          <m:sup>
                            <m:r>
                              <a:rPr lang="en-US" altLang="zh-CN" sz="2400" b="1" i="1">
                                <a:latin typeface="Cambria Math"/>
                              </a:rPr>
                              <m:t>𝟐</m:t>
                            </m:r>
                          </m:sup>
                        </m:sSup>
                      </m:den>
                    </m:f>
                  </m:oMath>
                </a14:m>
                <a:r>
                  <a:rPr lang="x-none" altLang="zh-CN" sz="2400" b="1" dirty="0">
                    <a:latin typeface="Times New Roman" pitchFamily="18" charset="0"/>
                    <a:ea typeface="黑体" pitchFamily="49" charset="-122"/>
                    <a:cs typeface="Times New Roman" pitchFamily="18" charset="0"/>
                  </a:rPr>
                  <a:t> </a:t>
                </a:r>
                <a:r>
                  <a:rPr lang="x-none" altLang="zh-CN" sz="2400" b="1" i="1" dirty="0">
                    <a:latin typeface="Times New Roman" pitchFamily="18" charset="0"/>
                    <a:ea typeface="黑体" pitchFamily="49" charset="-122"/>
                    <a:cs typeface="Times New Roman" pitchFamily="18" charset="0"/>
                  </a:rPr>
                  <a:t>        </a:t>
                </a:r>
                <a:endParaRPr lang="en-US" altLang="zh-CN" sz="2400" b="1" i="1" dirty="0" smtClean="0">
                  <a:latin typeface="Times New Roman" pitchFamily="18" charset="0"/>
                  <a:ea typeface="黑体" pitchFamily="49" charset="-122"/>
                  <a:cs typeface="Times New Roman" pitchFamily="18" charset="0"/>
                </a:endParaRPr>
              </a:p>
              <a:p>
                <a:pPr>
                  <a:lnSpc>
                    <a:spcPct val="150000"/>
                  </a:lnSpc>
                </a:pPr>
                <a:r>
                  <a:rPr lang="x-none" altLang="zh-CN" sz="2400" b="1" dirty="0" smtClean="0">
                    <a:latin typeface="Times New Roman" pitchFamily="18" charset="0"/>
                    <a:ea typeface="黑体" pitchFamily="49" charset="-122"/>
                    <a:cs typeface="Times New Roman" pitchFamily="18" charset="0"/>
                  </a:rPr>
                  <a:t>C</a:t>
                </a:r>
                <a:r>
                  <a:rPr lang="x-none" altLang="zh-CN" sz="2400" b="1" dirty="0">
                    <a:latin typeface="Times New Roman" pitchFamily="18" charset="0"/>
                    <a:ea typeface="黑体" pitchFamily="49" charset="-122"/>
                    <a:cs typeface="Times New Roman" pitchFamily="18" charset="0"/>
                  </a:rPr>
                  <a:t>．小于</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r>
                      <a:rPr lang="en-US" altLang="zh-CN" sz="2400" b="1" i="1">
                        <a:latin typeface="Cambria Math"/>
                      </a:rPr>
                      <m:t>𝒌</m:t>
                    </m:r>
                    <m:f>
                      <m:fPr>
                        <m:ctrlPr>
                          <a:rPr lang="x-none" altLang="zh-CN" sz="2400" b="1" i="1">
                            <a:latin typeface="Cambria Math"/>
                          </a:rPr>
                        </m:ctrlPr>
                      </m:fPr>
                      <m:num>
                        <m:sSup>
                          <m:sSupPr>
                            <m:ctrlPr>
                              <a:rPr lang="x-none" altLang="zh-CN" sz="2400" b="1" i="1">
                                <a:latin typeface="Cambria Math"/>
                              </a:rPr>
                            </m:ctrlPr>
                          </m:sSupPr>
                          <m:e>
                            <m:r>
                              <a:rPr lang="en-US" altLang="zh-CN" sz="2400" b="1" i="1">
                                <a:latin typeface="Cambria Math"/>
                              </a:rPr>
                              <m:t>𝑸</m:t>
                            </m:r>
                          </m:e>
                          <m:sup>
                            <m:r>
                              <a:rPr lang="en-US" altLang="zh-CN" sz="2400" b="1" i="1">
                                <a:latin typeface="Cambria Math"/>
                              </a:rPr>
                              <m:t>𝟐</m:t>
                            </m:r>
                          </m:sup>
                        </m:sSup>
                      </m:num>
                      <m:den>
                        <m:sSup>
                          <m:sSupPr>
                            <m:ctrlPr>
                              <a:rPr lang="x-none" altLang="zh-CN" sz="2400" b="1" i="1">
                                <a:latin typeface="Cambria Math"/>
                              </a:rPr>
                            </m:ctrlPr>
                          </m:sSupPr>
                          <m:e>
                            <m:r>
                              <a:rPr lang="en-US" altLang="zh-CN" sz="2400" b="1" i="1">
                                <a:latin typeface="Cambria Math"/>
                              </a:rPr>
                              <m:t>𝟗</m:t>
                            </m:r>
                            <m:r>
                              <a:rPr lang="en-US" altLang="zh-CN" sz="2400" b="1" i="1">
                                <a:latin typeface="Cambria Math"/>
                              </a:rPr>
                              <m:t>𝒓</m:t>
                            </m:r>
                          </m:e>
                          <m:sup>
                            <m:r>
                              <a:rPr lang="en-US" altLang="zh-CN" sz="2400" b="1" i="1">
                                <a:latin typeface="Cambria Math"/>
                              </a:rPr>
                              <m:t>𝟐</m:t>
                            </m:r>
                          </m:sup>
                        </m:sSup>
                      </m:den>
                    </m:f>
                  </m:oMath>
                </a14:m>
                <a:r>
                  <a:rPr lang="x-none" altLang="zh-CN" sz="2400" b="1" dirty="0">
                    <a:latin typeface="Times New Roman" pitchFamily="18" charset="0"/>
                    <a:ea typeface="黑体" pitchFamily="49" charset="-122"/>
                    <a:cs typeface="Times New Roman" pitchFamily="18" charset="0"/>
                  </a:rPr>
                  <a:t>         D．等于</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r>
                      <a:rPr lang="en-US" altLang="zh-CN" sz="2400" b="1" i="1">
                        <a:latin typeface="Cambria Math"/>
                      </a:rPr>
                      <m:t>𝒌</m:t>
                    </m:r>
                    <m:f>
                      <m:fPr>
                        <m:ctrlPr>
                          <a:rPr lang="x-none" altLang="zh-CN" sz="2400" b="1" i="1">
                            <a:latin typeface="Cambria Math"/>
                          </a:rPr>
                        </m:ctrlPr>
                      </m:fPr>
                      <m:num>
                        <m:sSup>
                          <m:sSupPr>
                            <m:ctrlPr>
                              <a:rPr lang="x-none" altLang="zh-CN" sz="2400" b="1" i="1">
                                <a:latin typeface="Cambria Math"/>
                              </a:rPr>
                            </m:ctrlPr>
                          </m:sSupPr>
                          <m:e>
                            <m:r>
                              <a:rPr lang="en-US" altLang="zh-CN" sz="2400" b="1" i="1">
                                <a:latin typeface="Cambria Math"/>
                              </a:rPr>
                              <m:t>𝑸</m:t>
                            </m:r>
                          </m:e>
                          <m:sup>
                            <m:r>
                              <a:rPr lang="en-US" altLang="zh-CN" sz="2400" b="1" i="1">
                                <a:latin typeface="Cambria Math"/>
                              </a:rPr>
                              <m:t>𝟐</m:t>
                            </m:r>
                          </m:sup>
                        </m:sSup>
                      </m:num>
                      <m:den>
                        <m:sSup>
                          <m:sSupPr>
                            <m:ctrlPr>
                              <a:rPr lang="x-none" altLang="zh-CN" sz="2400" b="1" i="1">
                                <a:latin typeface="Cambria Math"/>
                              </a:rPr>
                            </m:ctrlPr>
                          </m:sSupPr>
                          <m:e>
                            <m:r>
                              <a:rPr lang="en-US" altLang="zh-CN" sz="2400" b="1" i="1">
                                <a:latin typeface="Cambria Math"/>
                              </a:rPr>
                              <m:t>𝒓</m:t>
                            </m:r>
                          </m:e>
                          <m:sup>
                            <m:r>
                              <a:rPr lang="en-US" altLang="zh-CN" sz="2400" b="1" i="1">
                                <a:latin typeface="Cambria Math"/>
                              </a:rPr>
                              <m:t>𝟐</m:t>
                            </m:r>
                          </m:sup>
                        </m:sSup>
                      </m:den>
                    </m:f>
                  </m:oMath>
                </a14:m>
                <a:r>
                  <a:rPr lang="x-none"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267494"/>
                <a:ext cx="8280920" cy="3520451"/>
              </a:xfrm>
              <a:prstGeom prst="rect">
                <a:avLst/>
              </a:prstGeom>
              <a:blipFill rotWithShape="1">
                <a:blip r:embed="rId2"/>
                <a:stretch>
                  <a:fillRect l="-1178" r="-295"/>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4" name="Picture 2" descr="C:\Users\lenovo\Desktop\WT13.T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7199955" y="2139701"/>
            <a:ext cx="1292872" cy="108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408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7494"/>
            <a:ext cx="8280920" cy="3416320"/>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2</a:t>
            </a:r>
            <a:r>
              <a:rPr lang="zh-CN" altLang="en-US" sz="2400" b="1" dirty="0" smtClean="0">
                <a:solidFill>
                  <a:srgbClr val="FFFF00"/>
                </a:solidFill>
                <a:latin typeface="Times New Roman" pitchFamily="18" charset="0"/>
                <a:ea typeface="黑体" pitchFamily="49" charset="-122"/>
                <a:cs typeface="Times New Roman" pitchFamily="18" charset="0"/>
              </a:rPr>
              <a:t> </a:t>
            </a:r>
            <a:r>
              <a:rPr lang="x-none" altLang="zh-CN" sz="2400" b="1" dirty="0">
                <a:latin typeface="Times New Roman" pitchFamily="18" charset="0"/>
                <a:ea typeface="黑体" pitchFamily="49" charset="-122"/>
                <a:cs typeface="Times New Roman" pitchFamily="18" charset="0"/>
              </a:rPr>
              <a:t>[2009江苏]两个分别带有电荷量－</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和＋3</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的相同金属小球(均可视为点电荷)，固定在相距为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的两处，它们间库仑力的大小为</a:t>
            </a:r>
            <a:r>
              <a:rPr lang="x-none" altLang="zh-CN" sz="2400" b="1" i="1" dirty="0">
                <a:latin typeface="Times New Roman" pitchFamily="18" charset="0"/>
                <a:ea typeface="黑体" pitchFamily="49" charset="-122"/>
                <a:cs typeface="Times New Roman" pitchFamily="18" charset="0"/>
              </a:rPr>
              <a:t>F</a:t>
            </a:r>
            <a:r>
              <a:rPr lang="x-none" altLang="zh-CN" sz="2400" b="1" dirty="0">
                <a:latin typeface="Times New Roman" pitchFamily="18" charset="0"/>
                <a:ea typeface="黑体" pitchFamily="49" charset="-122"/>
                <a:cs typeface="Times New Roman" pitchFamily="18" charset="0"/>
              </a:rPr>
              <a:t>．两小球相互接触后将其固定距离变为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/2，则小球间库仑力的大小变为(　　)</a:t>
            </a:r>
            <a:endParaRPr lang="zh-CN" altLang="zh-CN" sz="2400" b="1" dirty="0">
              <a:latin typeface="Times New Roman" pitchFamily="18" charset="0"/>
              <a:ea typeface="黑体" pitchFamily="49" charset="-122"/>
              <a:cs typeface="Times New Roman" pitchFamily="18" charset="0"/>
            </a:endParaRPr>
          </a:p>
          <a:p>
            <a:pPr>
              <a:lnSpc>
                <a:spcPct val="150000"/>
              </a:lnSpc>
            </a:pPr>
            <a:r>
              <a:rPr lang="en-US" altLang="zh-CN" sz="2400" b="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zh-CN" altLang="zh-CN" sz="2400" b="1" i="1" dirty="0">
                <a:latin typeface="Times New Roman" pitchFamily="18" charset="0"/>
                <a:ea typeface="黑体" pitchFamily="49" charset="-122"/>
                <a:cs typeface="Times New Roman" pitchFamily="18" charset="0"/>
              </a:rPr>
              <a:t> </a:t>
            </a:r>
            <a:r>
              <a:rPr lang="en-US" altLang="zh-CN" sz="2400" b="1" i="1" dirty="0">
                <a:latin typeface="Times New Roman" pitchFamily="18" charset="0"/>
                <a:ea typeface="黑体" pitchFamily="49" charset="-122"/>
                <a:cs typeface="Times New Roman" pitchFamily="18" charset="0"/>
              </a:rPr>
              <a:t>F</a:t>
            </a:r>
            <a:r>
              <a:rPr lang="en-US" altLang="zh-CN" sz="2400" b="1" dirty="0">
                <a:latin typeface="Times New Roman" pitchFamily="18" charset="0"/>
                <a:ea typeface="黑体" pitchFamily="49" charset="-122"/>
                <a:cs typeface="Times New Roman" pitchFamily="18" charset="0"/>
              </a:rPr>
              <a:t>/12</a:t>
            </a:r>
            <a:r>
              <a:rPr lang="en-US" altLang="zh-CN" sz="2400" b="1" i="1" dirty="0">
                <a:latin typeface="Times New Roman" pitchFamily="18" charset="0"/>
                <a:ea typeface="黑体" pitchFamily="49" charset="-122"/>
                <a:cs typeface="Times New Roman" pitchFamily="18" charset="0"/>
              </a:rPr>
              <a:t>        </a:t>
            </a:r>
            <a:r>
              <a:rPr lang="en-US" altLang="zh-CN" sz="2400" b="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3</a:t>
            </a:r>
            <a:r>
              <a:rPr lang="en-US" altLang="zh-CN" sz="2400" b="1" i="1" dirty="0">
                <a:latin typeface="Times New Roman" pitchFamily="18" charset="0"/>
                <a:ea typeface="黑体" pitchFamily="49" charset="-122"/>
                <a:cs typeface="Times New Roman" pitchFamily="18" charset="0"/>
              </a:rPr>
              <a:t>F</a:t>
            </a:r>
            <a:r>
              <a:rPr lang="en-US" altLang="zh-CN" sz="2400" b="1" dirty="0">
                <a:latin typeface="Times New Roman" pitchFamily="18" charset="0"/>
                <a:ea typeface="黑体" pitchFamily="49" charset="-122"/>
                <a:cs typeface="Times New Roman" pitchFamily="18" charset="0"/>
              </a:rPr>
              <a:t>/4</a:t>
            </a:r>
            <a:r>
              <a:rPr lang="en-US" altLang="zh-CN" sz="2400" b="1" i="1" dirty="0">
                <a:latin typeface="Times New Roman" pitchFamily="18" charset="0"/>
                <a:ea typeface="黑体" pitchFamily="49" charset="-122"/>
                <a:cs typeface="Times New Roman" pitchFamily="18" charset="0"/>
              </a:rPr>
              <a:t>         </a:t>
            </a:r>
            <a:endParaRPr lang="en-US" altLang="zh-CN" sz="2400" b="1" i="1" dirty="0" smtClean="0">
              <a:latin typeface="Times New Roman" pitchFamily="18" charset="0"/>
              <a:ea typeface="黑体" pitchFamily="49" charset="-122"/>
              <a:cs typeface="Times New Roman" pitchFamily="18" charset="0"/>
            </a:endParaRPr>
          </a:p>
          <a:p>
            <a:pPr>
              <a:lnSpc>
                <a:spcPct val="150000"/>
              </a:lnSpc>
            </a:pPr>
            <a:r>
              <a:rPr lang="en-US" altLang="zh-CN" sz="2400" b="1" dirty="0" smtClean="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4</a:t>
            </a:r>
            <a:r>
              <a:rPr lang="en-US" altLang="zh-CN" sz="2400" b="1" i="1" dirty="0">
                <a:latin typeface="Times New Roman" pitchFamily="18" charset="0"/>
                <a:ea typeface="黑体" pitchFamily="49" charset="-122"/>
                <a:cs typeface="Times New Roman" pitchFamily="18" charset="0"/>
              </a:rPr>
              <a:t>F</a:t>
            </a:r>
            <a:r>
              <a:rPr lang="en-US" altLang="zh-CN" sz="2400" b="1" dirty="0">
                <a:latin typeface="Times New Roman" pitchFamily="18" charset="0"/>
                <a:ea typeface="黑体" pitchFamily="49" charset="-122"/>
                <a:cs typeface="Times New Roman" pitchFamily="18" charset="0"/>
              </a:rPr>
              <a:t>/3          D</a:t>
            </a:r>
            <a:r>
              <a:rPr lang="zh-CN" altLang="zh-CN" sz="2400" b="1" dirty="0">
                <a:latin typeface="Times New Roman" pitchFamily="18" charset="0"/>
                <a:ea typeface="黑体" pitchFamily="49" charset="-122"/>
                <a:cs typeface="Times New Roman" pitchFamily="18" charset="0"/>
              </a:rPr>
              <a:t>．</a:t>
            </a:r>
            <a:r>
              <a:rPr lang="en-US" altLang="zh-CN" sz="2400" b="1" dirty="0" smtClean="0">
                <a:latin typeface="Times New Roman" pitchFamily="18" charset="0"/>
                <a:ea typeface="黑体" pitchFamily="49" charset="-122"/>
                <a:cs typeface="Times New Roman" pitchFamily="18" charset="0"/>
              </a:rPr>
              <a:t>12</a:t>
            </a:r>
            <a:r>
              <a:rPr lang="en-US" altLang="zh-CN" sz="2400" b="1" i="1" dirty="0" smtClean="0">
                <a:latin typeface="Times New Roman" pitchFamily="18" charset="0"/>
                <a:ea typeface="黑体" pitchFamily="49" charset="-122"/>
                <a:cs typeface="Times New Roman" pitchFamily="18" charset="0"/>
              </a:rPr>
              <a:t>F</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TextBox 5"/>
          <p:cNvSpPr txBox="1"/>
          <p:nvPr/>
        </p:nvSpPr>
        <p:spPr>
          <a:xfrm>
            <a:off x="107504" y="411510"/>
            <a:ext cx="288032" cy="1938992"/>
          </a:xfrm>
          <a:prstGeom prst="rect">
            <a:avLst/>
          </a:prstGeom>
          <a:noFill/>
        </p:spPr>
        <p:txBody>
          <a:bodyPr wrap="square" rtlCol="0">
            <a:spAutoFit/>
          </a:bodyPr>
          <a:lstStyle/>
          <a:p>
            <a:r>
              <a:rPr lang="zh-CN" altLang="en-US" sz="2000" dirty="0" smtClean="0">
                <a:solidFill>
                  <a:srgbClr val="FFFF00"/>
                </a:solidFill>
                <a:latin typeface="+mj-ea"/>
                <a:ea typeface="+mj-ea"/>
              </a:rPr>
              <a:t>电荷均分原理</a:t>
            </a:r>
            <a:endParaRPr lang="zh-CN" altLang="en-US" sz="2000" dirty="0">
              <a:solidFill>
                <a:srgbClr val="FFFF00"/>
              </a:solidFill>
              <a:latin typeface="+mj-ea"/>
              <a:ea typeface="+mj-ea"/>
            </a:endParaRPr>
          </a:p>
        </p:txBody>
      </p:sp>
    </p:spTree>
    <p:extLst>
      <p:ext uri="{BB962C8B-B14F-4D97-AF65-F5344CB8AC3E}">
        <p14:creationId xmlns:p14="http://schemas.microsoft.com/office/powerpoint/2010/main" val="29761601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7494"/>
            <a:ext cx="8424936" cy="2308324"/>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例</a:t>
            </a:r>
            <a:r>
              <a:rPr lang="en-US" altLang="zh-CN" sz="2400" b="1" dirty="0" smtClean="0">
                <a:solidFill>
                  <a:srgbClr val="FFFF00"/>
                </a:solidFill>
                <a:latin typeface="Times New Roman" pitchFamily="18" charset="0"/>
                <a:ea typeface="黑体" pitchFamily="49" charset="-122"/>
                <a:cs typeface="Times New Roman" pitchFamily="18" charset="0"/>
              </a:rPr>
              <a:t>2 </a:t>
            </a:r>
            <a:r>
              <a:rPr lang="zh-CN" altLang="zh-CN" sz="2400" b="1" dirty="0" smtClean="0">
                <a:latin typeface="Times New Roman" pitchFamily="18" charset="0"/>
                <a:ea typeface="黑体" pitchFamily="49" charset="-122"/>
                <a:cs typeface="Times New Roman" pitchFamily="18" charset="0"/>
              </a:rPr>
              <a:t>如</a:t>
            </a:r>
            <a:r>
              <a:rPr lang="zh-CN" altLang="zh-CN" sz="2400" b="1" dirty="0">
                <a:latin typeface="Times New Roman" pitchFamily="18" charset="0"/>
                <a:ea typeface="黑体" pitchFamily="49" charset="-122"/>
                <a:cs typeface="Times New Roman" pitchFamily="18" charset="0"/>
              </a:rPr>
              <a:t>图所示，已知两个点电荷</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1</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2</a:t>
            </a:r>
            <a:r>
              <a:rPr lang="zh-CN" altLang="zh-CN" sz="2400" b="1" dirty="0">
                <a:latin typeface="Times New Roman" pitchFamily="18" charset="0"/>
                <a:ea typeface="黑体" pitchFamily="49" charset="-122"/>
                <a:cs typeface="Times New Roman" pitchFamily="18" charset="0"/>
              </a:rPr>
              <a:t>的电荷量分别</a:t>
            </a:r>
            <a:r>
              <a:rPr lang="zh-CN" altLang="zh-CN" sz="2400" b="1" dirty="0" smtClean="0">
                <a:latin typeface="Times New Roman" pitchFamily="18" charset="0"/>
                <a:ea typeface="黑体" pitchFamily="49" charset="-122"/>
                <a:cs typeface="Times New Roman" pitchFamily="18" charset="0"/>
              </a:rPr>
              <a:t>为</a:t>
            </a:r>
            <a:r>
              <a:rPr lang="en-US" altLang="zh-CN" sz="2400" b="1" dirty="0" smtClean="0">
                <a:latin typeface="Times New Roman" pitchFamily="18" charset="0"/>
                <a:ea typeface="黑体" pitchFamily="49" charset="-122"/>
                <a:cs typeface="Times New Roman" pitchFamily="18" charset="0"/>
              </a:rPr>
              <a:t>+1 </a:t>
            </a:r>
            <a:r>
              <a:rPr lang="en-US" altLang="zh-CN" sz="2400" b="1" dirty="0">
                <a:latin typeface="Times New Roman" pitchFamily="18" charset="0"/>
                <a:ea typeface="黑体" pitchFamily="49" charset="-122"/>
                <a:cs typeface="Times New Roman" pitchFamily="18" charset="0"/>
              </a:rPr>
              <a:t>C</a:t>
            </a:r>
            <a:r>
              <a:rPr lang="zh-CN" altLang="zh-CN" sz="2400" b="1" dirty="0" smtClean="0">
                <a:latin typeface="Times New Roman" pitchFamily="18" charset="0"/>
                <a:ea typeface="黑体" pitchFamily="49" charset="-122"/>
                <a:cs typeface="Times New Roman" pitchFamily="18" charset="0"/>
              </a:rPr>
              <a:t>和</a:t>
            </a:r>
            <a:r>
              <a:rPr lang="en-US" altLang="zh-CN" sz="2400" b="1" dirty="0" smtClean="0">
                <a:latin typeface="Times New Roman" pitchFamily="18" charset="0"/>
                <a:ea typeface="黑体" pitchFamily="49" charset="-122"/>
                <a:cs typeface="Times New Roman" pitchFamily="18" charset="0"/>
              </a:rPr>
              <a:t>+4 </a:t>
            </a:r>
            <a:r>
              <a:rPr lang="en-US" altLang="zh-CN" sz="2400" b="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，能在水平面上自由移动，它们之间的距离</a:t>
            </a:r>
            <a:r>
              <a:rPr lang="en-US" altLang="zh-CN" sz="2400" b="1" i="1" dirty="0" smtClean="0">
                <a:latin typeface="Times New Roman" pitchFamily="18" charset="0"/>
                <a:ea typeface="黑体" pitchFamily="49" charset="-122"/>
                <a:cs typeface="Times New Roman" pitchFamily="18" charset="0"/>
              </a:rPr>
              <a:t>d </a:t>
            </a:r>
            <a:r>
              <a:rPr lang="en-US" altLang="zh-CN" sz="2400" b="1" dirty="0" smtClean="0">
                <a:latin typeface="Times New Roman" pitchFamily="18" charset="0"/>
                <a:ea typeface="黑体" pitchFamily="49" charset="-122"/>
                <a:cs typeface="Times New Roman" pitchFamily="18" charset="0"/>
              </a:rPr>
              <a:t>=3 m</a:t>
            </a:r>
            <a:r>
              <a:rPr lang="zh-CN" altLang="zh-CN" sz="2400" b="1" dirty="0" smtClean="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现引入点电荷</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3</a:t>
            </a:r>
            <a:r>
              <a:rPr lang="zh-CN" altLang="zh-CN" sz="2400" b="1" dirty="0">
                <a:latin typeface="Times New Roman" pitchFamily="18" charset="0"/>
                <a:ea typeface="黑体" pitchFamily="49" charset="-122"/>
                <a:cs typeface="Times New Roman" pitchFamily="18" charset="0"/>
              </a:rPr>
              <a:t>，试求：当</a:t>
            </a:r>
            <a:r>
              <a:rPr lang="en-US" altLang="zh-CN" sz="2400" b="1" i="1" dirty="0">
                <a:latin typeface="Times New Roman" pitchFamily="18" charset="0"/>
                <a:ea typeface="黑体" pitchFamily="49" charset="-122"/>
                <a:cs typeface="Times New Roman" pitchFamily="18" charset="0"/>
              </a:rPr>
              <a:t>Q</a:t>
            </a:r>
            <a:r>
              <a:rPr lang="en-US" altLang="zh-CN" sz="2400" b="1" baseline="-25000" dirty="0">
                <a:latin typeface="Times New Roman" pitchFamily="18" charset="0"/>
                <a:ea typeface="黑体" pitchFamily="49" charset="-122"/>
                <a:cs typeface="Times New Roman" pitchFamily="18" charset="0"/>
              </a:rPr>
              <a:t>3</a:t>
            </a:r>
            <a:r>
              <a:rPr lang="zh-CN" altLang="zh-CN" sz="2400" b="1" dirty="0">
                <a:latin typeface="Times New Roman" pitchFamily="18" charset="0"/>
                <a:ea typeface="黑体" pitchFamily="49" charset="-122"/>
                <a:cs typeface="Times New Roman" pitchFamily="18" charset="0"/>
              </a:rPr>
              <a:t>满足什么条件，并把它放在何处时才能使整个系统处于平衡．</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4" name="Picture 2" descr="8-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2301" y="2768947"/>
            <a:ext cx="2428635" cy="75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07504" y="411510"/>
            <a:ext cx="288032" cy="2554545"/>
          </a:xfrm>
          <a:prstGeom prst="rect">
            <a:avLst/>
          </a:prstGeom>
          <a:noFill/>
        </p:spPr>
        <p:txBody>
          <a:bodyPr wrap="square" rtlCol="0">
            <a:spAutoFit/>
          </a:bodyPr>
          <a:lstStyle/>
          <a:p>
            <a:r>
              <a:rPr lang="zh-CN" altLang="en-US" sz="2000" dirty="0" smtClean="0">
                <a:solidFill>
                  <a:srgbClr val="FFFF00"/>
                </a:solidFill>
                <a:latin typeface="+mj-ea"/>
                <a:ea typeface="+mj-ea"/>
              </a:rPr>
              <a:t>平衡问题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直线</a:t>
            </a:r>
            <a:endParaRPr lang="zh-CN" altLang="en-US" sz="2000" dirty="0">
              <a:solidFill>
                <a:srgbClr val="FFFF00"/>
              </a:solidFill>
              <a:latin typeface="+mj-ea"/>
              <a:ea typeface="+mj-ea"/>
            </a:endParaRPr>
          </a:p>
        </p:txBody>
      </p:sp>
      <p:cxnSp>
        <p:nvCxnSpPr>
          <p:cNvPr id="11" name="直接连接符 10"/>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91680" y="2966055"/>
            <a:ext cx="3456384" cy="1754326"/>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a:t>
            </a:r>
            <a:r>
              <a:rPr lang="en-US" altLang="zh-CN" sz="2400" b="1" dirty="0" smtClean="0">
                <a:solidFill>
                  <a:srgbClr val="FFFF00"/>
                </a:solidFill>
                <a:latin typeface="Times New Roman" pitchFamily="18" charset="0"/>
                <a:ea typeface="黑体" pitchFamily="49" charset="-122"/>
                <a:cs typeface="Times New Roman" pitchFamily="18" charset="0"/>
              </a:rPr>
              <a:t>1</a:t>
            </a:r>
            <a:r>
              <a:rPr lang="zh-CN" altLang="en-US" sz="2400" b="1" dirty="0" smtClean="0">
                <a:solidFill>
                  <a:srgbClr val="FFFF00"/>
                </a:solidFill>
                <a:latin typeface="Times New Roman" pitchFamily="18" charset="0"/>
                <a:ea typeface="黑体" pitchFamily="49" charset="-122"/>
                <a:cs typeface="Times New Roman" pitchFamily="18" charset="0"/>
              </a:rPr>
              <a:t>）两同夹异</a:t>
            </a:r>
            <a:endParaRPr lang="en-US" altLang="zh-CN" sz="2400" b="1" dirty="0" smtClean="0">
              <a:solidFill>
                <a:srgbClr val="FFFF00"/>
              </a:solidFill>
              <a:latin typeface="Times New Roman" pitchFamily="18" charset="0"/>
              <a:ea typeface="黑体" pitchFamily="49" charset="-122"/>
              <a:cs typeface="Times New Roman" pitchFamily="18" charset="0"/>
            </a:endParaRPr>
          </a:p>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a:t>
            </a:r>
            <a:r>
              <a:rPr lang="en-US" altLang="zh-CN" sz="2400" b="1" dirty="0" smtClean="0">
                <a:solidFill>
                  <a:srgbClr val="FFFF00"/>
                </a:solidFill>
                <a:latin typeface="Times New Roman" pitchFamily="18" charset="0"/>
                <a:ea typeface="黑体" pitchFamily="49" charset="-122"/>
                <a:cs typeface="Times New Roman" pitchFamily="18" charset="0"/>
              </a:rPr>
              <a:t>2</a:t>
            </a:r>
            <a:r>
              <a:rPr lang="zh-CN" altLang="en-US" sz="2400" b="1" dirty="0" smtClean="0">
                <a:solidFill>
                  <a:srgbClr val="FFFF00"/>
                </a:solidFill>
                <a:latin typeface="Times New Roman" pitchFamily="18" charset="0"/>
                <a:ea typeface="黑体" pitchFamily="49" charset="-122"/>
                <a:cs typeface="Times New Roman" pitchFamily="18" charset="0"/>
              </a:rPr>
              <a:t>）两</a:t>
            </a:r>
            <a:r>
              <a:rPr lang="zh-CN" altLang="en-US" sz="2400" b="1" dirty="0">
                <a:solidFill>
                  <a:srgbClr val="FFFF00"/>
                </a:solidFill>
                <a:latin typeface="Times New Roman" pitchFamily="18" charset="0"/>
                <a:ea typeface="黑体" pitchFamily="49" charset="-122"/>
                <a:cs typeface="Times New Roman" pitchFamily="18" charset="0"/>
              </a:rPr>
              <a:t>大夹</a:t>
            </a:r>
            <a:r>
              <a:rPr lang="zh-CN" altLang="en-US" sz="2400" b="1" dirty="0" smtClean="0">
                <a:solidFill>
                  <a:srgbClr val="FFFF00"/>
                </a:solidFill>
                <a:latin typeface="Times New Roman" pitchFamily="18" charset="0"/>
                <a:ea typeface="黑体" pitchFamily="49" charset="-122"/>
                <a:cs typeface="Times New Roman" pitchFamily="18" charset="0"/>
              </a:rPr>
              <a:t>小</a:t>
            </a:r>
            <a:endParaRPr lang="en-US" altLang="zh-CN" sz="2400" b="1" dirty="0" smtClean="0">
              <a:solidFill>
                <a:srgbClr val="FFFF00"/>
              </a:solidFill>
              <a:latin typeface="Times New Roman" pitchFamily="18" charset="0"/>
              <a:ea typeface="黑体" pitchFamily="49" charset="-122"/>
              <a:cs typeface="Times New Roman" pitchFamily="18" charset="0"/>
            </a:endParaRPr>
          </a:p>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a:t>
            </a:r>
            <a:r>
              <a:rPr lang="en-US" altLang="zh-CN" sz="2400" b="1" dirty="0" smtClean="0">
                <a:solidFill>
                  <a:srgbClr val="FFFF00"/>
                </a:solidFill>
                <a:latin typeface="Times New Roman" pitchFamily="18" charset="0"/>
                <a:ea typeface="黑体" pitchFamily="49" charset="-122"/>
                <a:cs typeface="Times New Roman" pitchFamily="18" charset="0"/>
              </a:rPr>
              <a:t>3</a:t>
            </a:r>
            <a:r>
              <a:rPr lang="zh-CN" altLang="en-US" sz="2400" b="1" dirty="0" smtClean="0">
                <a:solidFill>
                  <a:srgbClr val="FFFF00"/>
                </a:solidFill>
                <a:latin typeface="Times New Roman" pitchFamily="18" charset="0"/>
                <a:ea typeface="黑体" pitchFamily="49" charset="-122"/>
                <a:cs typeface="Times New Roman" pitchFamily="18" charset="0"/>
              </a:rPr>
              <a:t>）近</a:t>
            </a:r>
            <a:r>
              <a:rPr lang="zh-CN" altLang="en-US" sz="2400" b="1" dirty="0">
                <a:solidFill>
                  <a:srgbClr val="FFFF00"/>
                </a:solidFill>
                <a:latin typeface="Times New Roman" pitchFamily="18" charset="0"/>
                <a:ea typeface="黑体" pitchFamily="49" charset="-122"/>
                <a:cs typeface="Times New Roman" pitchFamily="18" charset="0"/>
              </a:rPr>
              <a:t>小远大</a:t>
            </a:r>
            <a:endParaRPr lang="zh-CN" altLang="zh-CN" sz="2400" b="1" dirty="0">
              <a:solidFill>
                <a:srgbClr val="FFFF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575169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7494"/>
            <a:ext cx="8280920" cy="4524315"/>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3</a:t>
            </a:r>
            <a:r>
              <a:rPr lang="zh-CN" altLang="en-US" sz="2400" b="1" dirty="0" smtClean="0">
                <a:solidFill>
                  <a:srgbClr val="FFFF00"/>
                </a:solidFill>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a:t>
            </a:r>
            <a:r>
              <a:rPr lang="x-none" altLang="zh-CN" sz="2400" b="1" dirty="0" smtClean="0">
                <a:latin typeface="Times New Roman" pitchFamily="18" charset="0"/>
                <a:ea typeface="黑体" pitchFamily="49" charset="-122"/>
                <a:cs typeface="Times New Roman" pitchFamily="18" charset="0"/>
              </a:rPr>
              <a:t>如图所示</a:t>
            </a:r>
            <a:r>
              <a:rPr lang="x-none" altLang="zh-CN" sz="2400" b="1" dirty="0">
                <a:latin typeface="Times New Roman" pitchFamily="18" charset="0"/>
                <a:ea typeface="黑体" pitchFamily="49" charset="-122"/>
                <a:cs typeface="Times New Roman" pitchFamily="18" charset="0"/>
              </a:rPr>
              <a:t>，三个点电荷</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1</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2</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3</a:t>
            </a:r>
            <a:r>
              <a:rPr lang="x-none" altLang="zh-CN" sz="2400" b="1" dirty="0">
                <a:latin typeface="Times New Roman" pitchFamily="18" charset="0"/>
                <a:ea typeface="黑体" pitchFamily="49" charset="-122"/>
                <a:cs typeface="Times New Roman" pitchFamily="18" charset="0"/>
              </a:rPr>
              <a:t>固定在一直线上，</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2</a:t>
            </a:r>
            <a:r>
              <a:rPr lang="x-none" altLang="zh-CN" sz="2400" b="1" dirty="0">
                <a:latin typeface="Times New Roman" pitchFamily="18" charset="0"/>
                <a:ea typeface="黑体" pitchFamily="49" charset="-122"/>
                <a:cs typeface="Times New Roman" pitchFamily="18" charset="0"/>
              </a:rPr>
              <a:t>与</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3</a:t>
            </a:r>
            <a:r>
              <a:rPr lang="x-none" altLang="zh-CN" sz="2400" b="1" dirty="0">
                <a:latin typeface="Times New Roman" pitchFamily="18" charset="0"/>
                <a:ea typeface="黑体" pitchFamily="49" charset="-122"/>
                <a:cs typeface="Times New Roman" pitchFamily="18" charset="0"/>
              </a:rPr>
              <a:t>的距离为</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1</a:t>
            </a:r>
            <a:r>
              <a:rPr lang="x-none" altLang="zh-CN" sz="2400" b="1" dirty="0">
                <a:latin typeface="Times New Roman" pitchFamily="18" charset="0"/>
                <a:ea typeface="黑体" pitchFamily="49" charset="-122"/>
                <a:cs typeface="Times New Roman" pitchFamily="18" charset="0"/>
              </a:rPr>
              <a:t>与</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2</a:t>
            </a:r>
            <a:r>
              <a:rPr lang="x-none" altLang="zh-CN" sz="2400" b="1" dirty="0">
                <a:latin typeface="Times New Roman" pitchFamily="18" charset="0"/>
                <a:ea typeface="黑体" pitchFamily="49" charset="-122"/>
                <a:cs typeface="Times New Roman" pitchFamily="18" charset="0"/>
              </a:rPr>
              <a:t>距离的2倍，每个电荷所受静电力的合力均为零，由此可以判定，三个电荷的电荷量之比</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1</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2</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q</a:t>
            </a:r>
            <a:r>
              <a:rPr lang="x-none" altLang="zh-CN" sz="2400" b="1" baseline="-25000" dirty="0">
                <a:latin typeface="Times New Roman" pitchFamily="18" charset="0"/>
                <a:ea typeface="黑体" pitchFamily="49" charset="-122"/>
                <a:cs typeface="Times New Roman" pitchFamily="18" charset="0"/>
              </a:rPr>
              <a:t>3</a:t>
            </a:r>
            <a:r>
              <a:rPr lang="x-none" altLang="zh-CN" sz="2400" b="1" dirty="0">
                <a:latin typeface="Times New Roman" pitchFamily="18" charset="0"/>
                <a:ea typeface="黑体" pitchFamily="49" charset="-122"/>
                <a:cs typeface="Times New Roman" pitchFamily="18" charset="0"/>
              </a:rPr>
              <a:t>为(　　)</a:t>
            </a:r>
            <a:endParaRPr lang="zh-CN" altLang="zh-CN" sz="2400" b="1" dirty="0">
              <a:latin typeface="Times New Roman" pitchFamily="18" charset="0"/>
              <a:ea typeface="黑体" pitchFamily="49" charset="-122"/>
              <a:cs typeface="Times New Roman" pitchFamily="18" charset="0"/>
            </a:endParaRPr>
          </a:p>
          <a:p>
            <a:pPr>
              <a:lnSpc>
                <a:spcPct val="150000"/>
              </a:lnSpc>
            </a:pPr>
            <a:r>
              <a:rPr lang="x-none" altLang="zh-CN" sz="2400" b="1" dirty="0">
                <a:latin typeface="Times New Roman" pitchFamily="18" charset="0"/>
                <a:ea typeface="黑体" pitchFamily="49" charset="-122"/>
                <a:cs typeface="Times New Roman" pitchFamily="18" charset="0"/>
              </a:rPr>
              <a:t>A．-9∶4∶-</a:t>
            </a:r>
            <a:r>
              <a:rPr lang="x-none" altLang="zh-CN" sz="2400" b="1" dirty="0" smtClean="0">
                <a:latin typeface="Times New Roman" pitchFamily="18" charset="0"/>
                <a:ea typeface="黑体" pitchFamily="49" charset="-122"/>
                <a:cs typeface="Times New Roman" pitchFamily="18" charset="0"/>
              </a:rPr>
              <a:t>36</a:t>
            </a:r>
            <a:endParaRPr lang="en-US" altLang="zh-CN" sz="2400" b="1" dirty="0" smtClean="0">
              <a:latin typeface="Times New Roman" pitchFamily="18" charset="0"/>
              <a:ea typeface="黑体" pitchFamily="49" charset="-122"/>
              <a:cs typeface="Times New Roman" pitchFamily="18" charset="0"/>
            </a:endParaRPr>
          </a:p>
          <a:p>
            <a:pPr>
              <a:lnSpc>
                <a:spcPct val="150000"/>
              </a:lnSpc>
            </a:pPr>
            <a:r>
              <a:rPr lang="x-none" altLang="zh-CN" sz="2400" b="1" dirty="0" smtClean="0">
                <a:latin typeface="Times New Roman" pitchFamily="18" charset="0"/>
                <a:ea typeface="黑体" pitchFamily="49" charset="-122"/>
                <a:cs typeface="Times New Roman" pitchFamily="18" charset="0"/>
              </a:rPr>
              <a:t>B．9</a:t>
            </a:r>
            <a:r>
              <a:rPr lang="x-none" altLang="zh-CN" sz="2400" b="1" dirty="0">
                <a:latin typeface="Times New Roman" pitchFamily="18" charset="0"/>
                <a:ea typeface="黑体" pitchFamily="49" charset="-122"/>
                <a:cs typeface="Times New Roman" pitchFamily="18" charset="0"/>
              </a:rPr>
              <a:t>∶4∶36</a:t>
            </a:r>
            <a:endParaRPr lang="zh-CN" altLang="zh-CN" sz="2400" b="1" dirty="0">
              <a:latin typeface="Times New Roman" pitchFamily="18" charset="0"/>
              <a:ea typeface="黑体" pitchFamily="49" charset="-122"/>
              <a:cs typeface="Times New Roman" pitchFamily="18" charset="0"/>
            </a:endParaRPr>
          </a:p>
          <a:p>
            <a:pPr>
              <a:lnSpc>
                <a:spcPct val="150000"/>
              </a:lnSpc>
            </a:pPr>
            <a:r>
              <a:rPr lang="x-none" altLang="zh-CN" sz="2400" b="1" dirty="0">
                <a:latin typeface="Times New Roman" pitchFamily="18" charset="0"/>
                <a:ea typeface="黑体" pitchFamily="49" charset="-122"/>
                <a:cs typeface="Times New Roman" pitchFamily="18" charset="0"/>
              </a:rPr>
              <a:t>C．-3∶2∶-</a:t>
            </a:r>
            <a:r>
              <a:rPr lang="x-none" altLang="zh-CN" sz="2400" b="1" dirty="0" smtClean="0">
                <a:latin typeface="Times New Roman" pitchFamily="18" charset="0"/>
                <a:ea typeface="黑体" pitchFamily="49" charset="-122"/>
                <a:cs typeface="Times New Roman" pitchFamily="18" charset="0"/>
              </a:rPr>
              <a:t>6</a:t>
            </a:r>
            <a:endParaRPr lang="en-US" altLang="zh-CN" sz="2400" b="1" dirty="0" smtClean="0">
              <a:latin typeface="Times New Roman" pitchFamily="18" charset="0"/>
              <a:ea typeface="黑体" pitchFamily="49" charset="-122"/>
              <a:cs typeface="Times New Roman" pitchFamily="18" charset="0"/>
            </a:endParaRPr>
          </a:p>
          <a:p>
            <a:pPr>
              <a:lnSpc>
                <a:spcPct val="150000"/>
              </a:lnSpc>
            </a:pPr>
            <a:r>
              <a:rPr lang="x-none" altLang="zh-CN" sz="2400" b="1" dirty="0" smtClean="0">
                <a:latin typeface="Times New Roman" pitchFamily="18" charset="0"/>
                <a:ea typeface="黑体" pitchFamily="49" charset="-122"/>
                <a:cs typeface="Times New Roman" pitchFamily="18" charset="0"/>
              </a:rPr>
              <a:t>D．3</a:t>
            </a:r>
            <a:r>
              <a:rPr lang="x-none" altLang="zh-CN" sz="2400" b="1" dirty="0">
                <a:latin typeface="Times New Roman" pitchFamily="18" charset="0"/>
                <a:ea typeface="黑体" pitchFamily="49" charset="-122"/>
                <a:cs typeface="Times New Roman" pitchFamily="18" charset="0"/>
              </a:rPr>
              <a:t>∶2∶6</a:t>
            </a:r>
            <a:endParaRPr lang="zh-CN" altLang="zh-CN" sz="2400" b="1" dirty="0">
              <a:latin typeface="Times New Roman" pitchFamily="18" charset="0"/>
              <a:ea typeface="黑体" pitchFamily="49" charset="-122"/>
              <a:cs typeface="Times New Roman"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5868144" y="2355726"/>
            <a:ext cx="2582925"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444" y="2484500"/>
            <a:ext cx="2533626" cy="42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07504" y="411510"/>
            <a:ext cx="288032" cy="2554545"/>
          </a:xfrm>
          <a:prstGeom prst="rect">
            <a:avLst/>
          </a:prstGeom>
          <a:noFill/>
        </p:spPr>
        <p:txBody>
          <a:bodyPr wrap="square" rtlCol="0">
            <a:spAutoFit/>
          </a:bodyPr>
          <a:lstStyle/>
          <a:p>
            <a:r>
              <a:rPr lang="zh-CN" altLang="en-US" sz="2000" dirty="0" smtClean="0">
                <a:solidFill>
                  <a:srgbClr val="FFFF00"/>
                </a:solidFill>
                <a:latin typeface="+mj-ea"/>
                <a:ea typeface="+mj-ea"/>
              </a:rPr>
              <a:t>平衡问题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直线</a:t>
            </a:r>
            <a:endParaRPr lang="zh-CN" altLang="en-US" sz="2000" dirty="0">
              <a:solidFill>
                <a:srgbClr val="FFFF00"/>
              </a:solidFill>
              <a:latin typeface="+mj-ea"/>
              <a:ea typeface="+mj-ea"/>
            </a:endParaRPr>
          </a:p>
        </p:txBody>
      </p:sp>
      <p:cxnSp>
        <p:nvCxnSpPr>
          <p:cNvPr id="10" name="直接连接符 9"/>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004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123478"/>
                <a:ext cx="8280920" cy="2308324"/>
              </a:xfrm>
              <a:prstGeom prst="rect">
                <a:avLst/>
              </a:prstGeom>
              <a:noFill/>
            </p:spPr>
            <p:txBody>
              <a:bodyPr wrap="square" rtlCol="0">
                <a:spAutoFit/>
              </a:bodyPr>
              <a:lstStyle/>
              <a:p>
                <a:pPr latinLnBrk="1">
                  <a:lnSpc>
                    <a:spcPct val="150000"/>
                  </a:lnSpc>
                </a:pPr>
                <a:r>
                  <a:rPr lang="zh-CN" altLang="en-US" sz="2400" b="1" dirty="0" smtClean="0">
                    <a:solidFill>
                      <a:schemeClr val="tx1"/>
                    </a:solidFill>
                    <a:latin typeface="黑体" pitchFamily="49" charset="-122"/>
                    <a:ea typeface="黑体" pitchFamily="49" charset="-122"/>
                    <a:cs typeface="Times New Roman" pitchFamily="18" charset="0"/>
                  </a:rPr>
                  <a:t>练</a:t>
                </a:r>
                <a:r>
                  <a:rPr lang="en-US" altLang="zh-CN" sz="2400" b="1" dirty="0" smtClean="0">
                    <a:solidFill>
                      <a:schemeClr val="tx1"/>
                    </a:solidFill>
                    <a:latin typeface="黑体" pitchFamily="49" charset="-122"/>
                    <a:ea typeface="黑体" pitchFamily="49" charset="-122"/>
                    <a:cs typeface="Times New Roman" pitchFamily="18" charset="0"/>
                  </a:rPr>
                  <a:t>4</a:t>
                </a:r>
                <a:r>
                  <a:rPr lang="en-US" altLang="zh-CN" sz="2400" b="1" dirty="0" smtClean="0">
                    <a:solidFill>
                      <a:schemeClr val="tx1"/>
                    </a:solidFill>
                    <a:latin typeface="黑体" pitchFamily="49" charset="-122"/>
                    <a:ea typeface="黑体" pitchFamily="49" charset="-122"/>
                    <a:cs typeface="SimSun" pitchFamily="34" charset="-120"/>
                  </a:rPr>
                  <a:t> </a:t>
                </a:r>
                <a:r>
                  <a:rPr lang="en-US" altLang="zh-CN" sz="2400" dirty="0">
                    <a:solidFill>
                      <a:schemeClr val="tx1"/>
                    </a:solidFill>
                    <a:latin typeface="黑体" pitchFamily="49" charset="-122"/>
                    <a:ea typeface="黑体" pitchFamily="49" charset="-122"/>
                    <a:cs typeface="Times New Roman" pitchFamily="34" charset="-120"/>
                  </a:rPr>
                  <a:t>[2023·</a:t>
                </a:r>
                <a:r>
                  <a:rPr lang="en-US" altLang="zh-CN" sz="2400" dirty="0" smtClean="0">
                    <a:solidFill>
                      <a:schemeClr val="tx1"/>
                    </a:solidFill>
                    <a:latin typeface="黑体" pitchFamily="49" charset="-122"/>
                    <a:ea typeface="黑体" pitchFamily="49" charset="-122"/>
                    <a:cs typeface="Times New Roman" pitchFamily="34" charset="-120"/>
                  </a:rPr>
                  <a:t>湖南]</a:t>
                </a:r>
                <a:r>
                  <a:rPr lang="en-US" altLang="zh-CN" sz="2400" dirty="0" smtClean="0">
                    <a:solidFill>
                      <a:schemeClr val="tx1"/>
                    </a:solidFill>
                    <a:latin typeface="黑体" pitchFamily="49" charset="-122"/>
                    <a:ea typeface="黑体" pitchFamily="49" charset="-122"/>
                    <a:cs typeface="SimSun" pitchFamily="34" charset="-120"/>
                  </a:rPr>
                  <a:t> </a:t>
                </a:r>
                <a:r>
                  <a:rPr lang="en-US" altLang="zh-CN" sz="2400" dirty="0" err="1">
                    <a:solidFill>
                      <a:schemeClr val="tx1"/>
                    </a:solidFill>
                    <a:latin typeface="黑体" pitchFamily="49" charset="-122"/>
                    <a:ea typeface="黑体" pitchFamily="49" charset="-122"/>
                    <a:cs typeface="Times New Roman" pitchFamily="34" charset="-120"/>
                  </a:rPr>
                  <a:t>如图所示，真空中有三个点电荷固定在同一直线上，</a:t>
                </a:r>
                <a:r>
                  <a:rPr lang="en-US" altLang="zh-CN" sz="2400" dirty="0" err="1" smtClean="0">
                    <a:solidFill>
                      <a:schemeClr val="tx1"/>
                    </a:solidFill>
                    <a:latin typeface="黑体" pitchFamily="49" charset="-122"/>
                    <a:ea typeface="黑体" pitchFamily="49" charset="-122"/>
                    <a:cs typeface="Times New Roman" pitchFamily="34" charset="-120"/>
                  </a:rPr>
                  <a:t>电荷量分别为</a:t>
                </a:r>
                <a14:m>
                  <m:oMath xmlns:m="http://schemas.openxmlformats.org/officeDocument/2006/math">
                    <m:sSub>
                      <m:sSubPr>
                        <m:ctrlPr>
                          <a:rPr lang="en-US" altLang="zh-CN" sz="2400" i="1" dirty="0">
                            <a:solidFill>
                              <a:schemeClr val="tx1"/>
                            </a:solidFill>
                            <a:latin typeface="Cambria Math"/>
                            <a:ea typeface="微软雅黑" pitchFamily="34" charset="-122"/>
                            <a:cs typeface="Times New Roman" pitchFamily="34" charset="-120"/>
                          </a:rPr>
                        </m:ctrlPr>
                      </m:sSubPr>
                      <m:e>
                        <m:r>
                          <a:rPr lang="en-US" altLang="zh-CN" sz="2400" dirty="0">
                            <a:solidFill>
                              <a:schemeClr val="tx1"/>
                            </a:solidFill>
                            <a:latin typeface="Cambria Math" panose="02040503050406030204" pitchFamily="18" charset="0"/>
                            <a:ea typeface="微软雅黑" pitchFamily="34" charset="-122"/>
                            <a:cs typeface="Times New Roman" pitchFamily="34" charset="-120"/>
                          </a:rPr>
                          <m:t>𝑄</m:t>
                        </m:r>
                      </m:e>
                      <m:sub>
                        <m:r>
                          <a:rPr lang="en-US" altLang="zh-CN" sz="2400" dirty="0">
                            <a:solidFill>
                              <a:schemeClr val="tx1"/>
                            </a:solidFill>
                            <a:latin typeface="Cambria Math" panose="02040503050406030204" pitchFamily="18" charset="0"/>
                            <a:ea typeface="微软雅黑" pitchFamily="34" charset="-122"/>
                            <a:cs typeface="Times New Roman" pitchFamily="34" charset="-120"/>
                          </a:rPr>
                          <m:t>1</m:t>
                        </m:r>
                      </m:sub>
                    </m:sSub>
                  </m:oMath>
                </a14:m>
                <a:r>
                  <a:rPr lang="en-US" altLang="zh-CN" sz="2400" dirty="0">
                    <a:solidFill>
                      <a:schemeClr val="tx1"/>
                    </a:solidFill>
                    <a:latin typeface="黑体" pitchFamily="49" charset="-122"/>
                    <a:ea typeface="黑体" pitchFamily="49" charset="-122"/>
                    <a:cs typeface="Times New Roman" pitchFamily="34" charset="-120"/>
                  </a:rPr>
                  <a:t>、</a:t>
                </a:r>
                <a14:m>
                  <m:oMath xmlns:m="http://schemas.openxmlformats.org/officeDocument/2006/math">
                    <m:sSub>
                      <m:sSubPr>
                        <m:ctrlPr>
                          <a:rPr lang="en-US" altLang="zh-CN" sz="2400" i="1" dirty="0">
                            <a:solidFill>
                              <a:schemeClr val="tx1"/>
                            </a:solidFill>
                            <a:latin typeface="Cambria Math"/>
                            <a:ea typeface="微软雅黑" pitchFamily="34" charset="-122"/>
                            <a:cs typeface="Times New Roman" pitchFamily="34" charset="-120"/>
                          </a:rPr>
                        </m:ctrlPr>
                      </m:sSubPr>
                      <m:e>
                        <m:r>
                          <a:rPr lang="en-US" altLang="zh-CN" sz="2400" dirty="0">
                            <a:solidFill>
                              <a:schemeClr val="tx1"/>
                            </a:solidFill>
                            <a:latin typeface="Cambria Math" panose="02040503050406030204" pitchFamily="18" charset="0"/>
                            <a:ea typeface="微软雅黑" pitchFamily="34" charset="-122"/>
                            <a:cs typeface="Times New Roman" pitchFamily="34" charset="-120"/>
                          </a:rPr>
                          <m:t>𝑄</m:t>
                        </m:r>
                      </m:e>
                      <m:sub>
                        <m:r>
                          <a:rPr lang="en-US" altLang="zh-CN" sz="2400" dirty="0">
                            <a:solidFill>
                              <a:schemeClr val="tx1"/>
                            </a:solidFill>
                            <a:latin typeface="Cambria Math" panose="02040503050406030204" pitchFamily="18" charset="0"/>
                            <a:ea typeface="微软雅黑" pitchFamily="34" charset="-122"/>
                            <a:cs typeface="Times New Roman" pitchFamily="34" charset="-120"/>
                          </a:rPr>
                          <m:t>2</m:t>
                        </m:r>
                      </m:sub>
                    </m:sSub>
                  </m:oMath>
                </a14:m>
                <a:r>
                  <a:rPr lang="en-US" altLang="zh-CN" sz="2400" dirty="0">
                    <a:solidFill>
                      <a:schemeClr val="tx1"/>
                    </a:solidFill>
                    <a:latin typeface="黑体" pitchFamily="49" charset="-122"/>
                    <a:ea typeface="黑体" pitchFamily="49" charset="-122"/>
                    <a:cs typeface="Times New Roman" pitchFamily="34" charset="-120"/>
                  </a:rPr>
                  <a:t>和</a:t>
                </a:r>
                <a14:m>
                  <m:oMath xmlns:m="http://schemas.openxmlformats.org/officeDocument/2006/math">
                    <m:sSub>
                      <m:sSubPr>
                        <m:ctrlPr>
                          <a:rPr lang="en-US" altLang="zh-CN" sz="2400" i="1" dirty="0">
                            <a:solidFill>
                              <a:schemeClr val="tx1"/>
                            </a:solidFill>
                            <a:latin typeface="Cambria Math"/>
                            <a:ea typeface="微软雅黑" pitchFamily="34" charset="-122"/>
                            <a:cs typeface="Times New Roman" pitchFamily="34" charset="-120"/>
                          </a:rPr>
                        </m:ctrlPr>
                      </m:sSubPr>
                      <m:e>
                        <m:r>
                          <a:rPr lang="en-US" altLang="zh-CN" sz="2400" dirty="0">
                            <a:solidFill>
                              <a:schemeClr val="tx1"/>
                            </a:solidFill>
                            <a:latin typeface="Cambria Math" panose="02040503050406030204" pitchFamily="18" charset="0"/>
                            <a:ea typeface="微软雅黑" pitchFamily="34" charset="-122"/>
                            <a:cs typeface="Times New Roman" pitchFamily="34" charset="-120"/>
                          </a:rPr>
                          <m:t>𝑄</m:t>
                        </m:r>
                      </m:e>
                      <m:sub>
                        <m:r>
                          <a:rPr lang="en-US" altLang="zh-CN" sz="2400" dirty="0">
                            <a:solidFill>
                              <a:schemeClr val="tx1"/>
                            </a:solidFill>
                            <a:latin typeface="Cambria Math" panose="02040503050406030204" pitchFamily="18" charset="0"/>
                            <a:ea typeface="微软雅黑" pitchFamily="34" charset="-122"/>
                            <a:cs typeface="Times New Roman" pitchFamily="34" charset="-120"/>
                          </a:rPr>
                          <m:t>3</m:t>
                        </m:r>
                      </m:sub>
                    </m:sSub>
                  </m:oMath>
                </a14:m>
                <a:r>
                  <a:rPr lang="en-US" altLang="zh-CN" sz="2400" dirty="0">
                    <a:solidFill>
                      <a:schemeClr val="tx1"/>
                    </a:solidFill>
                    <a:latin typeface="黑体" pitchFamily="49" charset="-122"/>
                    <a:ea typeface="黑体" pitchFamily="49" charset="-122"/>
                    <a:cs typeface="Times New Roman" pitchFamily="34" charset="-120"/>
                  </a:rPr>
                  <a:t>,</a:t>
                </a:r>
                <a14:m>
                  <m:oMath xmlns:m="http://schemas.openxmlformats.org/officeDocument/2006/math">
                    <m:r>
                      <a:rPr lang="en-US" altLang="zh-CN" sz="2400" dirty="0">
                        <a:solidFill>
                          <a:schemeClr val="tx1"/>
                        </a:solidFill>
                        <a:latin typeface="Cambria Math" panose="02040503050406030204" pitchFamily="18" charset="0"/>
                        <a:ea typeface="微软雅黑" pitchFamily="34" charset="-122"/>
                        <a:cs typeface="Times New Roman" pitchFamily="34" charset="-120"/>
                      </a:rPr>
                      <m:t>𝑃</m:t>
                    </m:r>
                  </m:oMath>
                </a14:m>
                <a:r>
                  <a:rPr lang="en-US" altLang="zh-CN" sz="2400" kern="0" spc="-99900" dirty="0">
                    <a:solidFill>
                      <a:schemeClr val="tx1"/>
                    </a:solidFill>
                    <a:latin typeface="黑体" pitchFamily="49" charset="-122"/>
                    <a:ea typeface="黑体" pitchFamily="49" charset="-122"/>
                    <a:cs typeface="Times New Roman" pitchFamily="34" charset="-120"/>
                  </a:rPr>
                  <a:t> </a:t>
                </a:r>
                <a:r>
                  <a:rPr lang="en-US" altLang="zh-CN" sz="2400" dirty="0" err="1">
                    <a:solidFill>
                      <a:schemeClr val="tx1"/>
                    </a:solidFill>
                    <a:latin typeface="黑体" pitchFamily="49" charset="-122"/>
                    <a:ea typeface="黑体" pitchFamily="49" charset="-122"/>
                    <a:cs typeface="Times New Roman" pitchFamily="34" charset="-120"/>
                  </a:rPr>
                  <a:t>点和三个点电荷的连线与点电荷所在直线的夹角分别为</a:t>
                </a:r>
                <a14:m>
                  <m:oMath xmlns:m="http://schemas.openxmlformats.org/officeDocument/2006/math">
                    <m:sSup>
                      <m:sSupPr>
                        <m:ctrlPr>
                          <a:rPr lang="en-US" altLang="zh-CN" sz="2400" i="1" dirty="0">
                            <a:solidFill>
                              <a:schemeClr val="tx1"/>
                            </a:solidFill>
                            <a:latin typeface="Cambria Math"/>
                            <a:ea typeface="微软雅黑" pitchFamily="34" charset="-122"/>
                            <a:cs typeface="Times New Roman" pitchFamily="34" charset="-120"/>
                          </a:rPr>
                        </m:ctrlPr>
                      </m:sSupPr>
                      <m:e>
                        <m:r>
                          <a:rPr lang="en-US" altLang="zh-CN" sz="2400" dirty="0">
                            <a:solidFill>
                              <a:schemeClr val="tx1"/>
                            </a:solidFill>
                            <a:latin typeface="Cambria Math" panose="02040503050406030204" pitchFamily="18" charset="0"/>
                            <a:ea typeface="微软雅黑" pitchFamily="34" charset="-122"/>
                            <a:cs typeface="Times New Roman" pitchFamily="34" charset="-120"/>
                          </a:rPr>
                          <m:t>90</m:t>
                        </m:r>
                      </m:e>
                      <m:sup>
                        <m:r>
                          <a:rPr lang="en-US" altLang="zh-CN" sz="2400" dirty="0">
                            <a:solidFill>
                              <a:schemeClr val="tx1"/>
                            </a:solidFill>
                            <a:latin typeface="Cambria Math" panose="02040503050406030204" pitchFamily="18" charset="0"/>
                            <a:ea typeface="微软雅黑" pitchFamily="34" charset="-122"/>
                            <a:cs typeface="Times New Roman" pitchFamily="34" charset="-120"/>
                          </a:rPr>
                          <m:t>∘</m:t>
                        </m:r>
                      </m:sup>
                    </m:sSup>
                  </m:oMath>
                </a14:m>
                <a:r>
                  <a:rPr lang="en-US" altLang="zh-CN" sz="2400" dirty="0">
                    <a:solidFill>
                      <a:schemeClr val="tx1"/>
                    </a:solidFill>
                    <a:latin typeface="黑体" pitchFamily="49" charset="-122"/>
                    <a:ea typeface="黑体" pitchFamily="49" charset="-122"/>
                    <a:cs typeface="SimSun" pitchFamily="34" charset="-120"/>
                  </a:rPr>
                  <a:t> </a:t>
                </a:r>
                <a:r>
                  <a:rPr lang="en-US" altLang="zh-CN" sz="2400" dirty="0">
                    <a:solidFill>
                      <a:schemeClr val="tx1"/>
                    </a:solidFill>
                    <a:latin typeface="黑体" pitchFamily="49" charset="-122"/>
                    <a:ea typeface="黑体" pitchFamily="49" charset="-122"/>
                    <a:cs typeface="Times New Roman" pitchFamily="34" charset="-120"/>
                  </a:rPr>
                  <a:t>、</a:t>
                </a:r>
                <a14:m>
                  <m:oMath xmlns:m="http://schemas.openxmlformats.org/officeDocument/2006/math">
                    <m:sSup>
                      <m:sSupPr>
                        <m:ctrlPr>
                          <a:rPr lang="en-US" altLang="zh-CN" sz="2400" i="1" dirty="0">
                            <a:solidFill>
                              <a:schemeClr val="tx1"/>
                            </a:solidFill>
                            <a:latin typeface="Cambria Math"/>
                            <a:ea typeface="微软雅黑" pitchFamily="34" charset="-122"/>
                            <a:cs typeface="Times New Roman" pitchFamily="34" charset="-120"/>
                          </a:rPr>
                        </m:ctrlPr>
                      </m:sSupPr>
                      <m:e>
                        <m:r>
                          <a:rPr lang="en-US" altLang="zh-CN" sz="2400" dirty="0">
                            <a:solidFill>
                              <a:schemeClr val="tx1"/>
                            </a:solidFill>
                            <a:latin typeface="Cambria Math" panose="02040503050406030204" pitchFamily="18" charset="0"/>
                            <a:ea typeface="微软雅黑" pitchFamily="34" charset="-122"/>
                            <a:cs typeface="Times New Roman" pitchFamily="34" charset="-120"/>
                          </a:rPr>
                          <m:t>60</m:t>
                        </m:r>
                      </m:e>
                      <m:sup>
                        <m:r>
                          <a:rPr lang="en-US" altLang="zh-CN" sz="2400" dirty="0">
                            <a:solidFill>
                              <a:schemeClr val="tx1"/>
                            </a:solidFill>
                            <a:latin typeface="Cambria Math" panose="02040503050406030204" pitchFamily="18" charset="0"/>
                            <a:ea typeface="微软雅黑" pitchFamily="34" charset="-122"/>
                            <a:cs typeface="Times New Roman" pitchFamily="34" charset="-120"/>
                          </a:rPr>
                          <m:t>∘</m:t>
                        </m:r>
                      </m:sup>
                    </m:sSup>
                  </m:oMath>
                </a14:m>
                <a:r>
                  <a:rPr lang="en-US" altLang="zh-CN" sz="2400" dirty="0">
                    <a:solidFill>
                      <a:schemeClr val="tx1"/>
                    </a:solidFill>
                    <a:latin typeface="黑体" pitchFamily="49" charset="-122"/>
                    <a:ea typeface="黑体" pitchFamily="49" charset="-122"/>
                    <a:cs typeface="SimSun" pitchFamily="34" charset="-120"/>
                  </a:rPr>
                  <a:t> </a:t>
                </a:r>
                <a:r>
                  <a:rPr lang="en-US" altLang="zh-CN" sz="2400" dirty="0">
                    <a:solidFill>
                      <a:schemeClr val="tx1"/>
                    </a:solidFill>
                    <a:latin typeface="黑体" pitchFamily="49" charset="-122"/>
                    <a:ea typeface="黑体" pitchFamily="49" charset="-122"/>
                    <a:cs typeface="Times New Roman" pitchFamily="34" charset="-120"/>
                  </a:rPr>
                  <a:t>和</a:t>
                </a:r>
                <a14:m>
                  <m:oMath xmlns:m="http://schemas.openxmlformats.org/officeDocument/2006/math">
                    <m:sSup>
                      <m:sSupPr>
                        <m:ctrlPr>
                          <a:rPr lang="en-US" altLang="zh-CN" sz="2400" i="1" dirty="0">
                            <a:solidFill>
                              <a:schemeClr val="tx1"/>
                            </a:solidFill>
                            <a:latin typeface="Cambria Math"/>
                            <a:ea typeface="微软雅黑" pitchFamily="34" charset="-122"/>
                            <a:cs typeface="Times New Roman" pitchFamily="34" charset="-120"/>
                          </a:rPr>
                        </m:ctrlPr>
                      </m:sSupPr>
                      <m:e>
                        <m:r>
                          <a:rPr lang="en-US" altLang="zh-CN" sz="2400" dirty="0">
                            <a:solidFill>
                              <a:schemeClr val="tx1"/>
                            </a:solidFill>
                            <a:latin typeface="Cambria Math" panose="02040503050406030204" pitchFamily="18" charset="0"/>
                            <a:ea typeface="微软雅黑" pitchFamily="34" charset="-122"/>
                            <a:cs typeface="Times New Roman" pitchFamily="34" charset="-120"/>
                          </a:rPr>
                          <m:t>30</m:t>
                        </m:r>
                      </m:e>
                      <m:sup>
                        <m:r>
                          <a:rPr lang="en-US" altLang="zh-CN" sz="2400" dirty="0">
                            <a:solidFill>
                              <a:schemeClr val="tx1"/>
                            </a:solidFill>
                            <a:latin typeface="Cambria Math" panose="02040503050406030204" pitchFamily="18" charset="0"/>
                            <a:ea typeface="微软雅黑" pitchFamily="34" charset="-122"/>
                            <a:cs typeface="Times New Roman" pitchFamily="34" charset="-120"/>
                          </a:rPr>
                          <m:t>∘</m:t>
                        </m:r>
                      </m:sup>
                    </m:sSup>
                  </m:oMath>
                </a14:m>
                <a:r>
                  <a:rPr lang="en-US" altLang="zh-CN" sz="2400" dirty="0">
                    <a:solidFill>
                      <a:schemeClr val="tx1"/>
                    </a:solidFill>
                    <a:latin typeface="黑体" pitchFamily="49" charset="-122"/>
                    <a:ea typeface="黑体" pitchFamily="49" charset="-122"/>
                    <a:cs typeface="SimSun" pitchFamily="34" charset="-120"/>
                  </a:rPr>
                  <a:t> </a:t>
                </a:r>
                <a:r>
                  <a:rPr lang="en-US" altLang="zh-CN" sz="2400" dirty="0">
                    <a:solidFill>
                      <a:schemeClr val="tx1"/>
                    </a:solidFill>
                    <a:latin typeface="黑体" pitchFamily="49" charset="-122"/>
                    <a:ea typeface="黑体" pitchFamily="49" charset="-122"/>
                    <a:cs typeface="Times New Roman" pitchFamily="34" charset="-120"/>
                  </a:rPr>
                  <a:t>.若</a:t>
                </a:r>
                <a14:m>
                  <m:oMath xmlns:m="http://schemas.openxmlformats.org/officeDocument/2006/math">
                    <m:r>
                      <a:rPr lang="en-US" altLang="zh-CN" sz="2400" dirty="0">
                        <a:solidFill>
                          <a:schemeClr val="tx1"/>
                        </a:solidFill>
                        <a:latin typeface="Cambria Math" panose="02040503050406030204" pitchFamily="18" charset="0"/>
                        <a:ea typeface="微软雅黑" pitchFamily="34" charset="-122"/>
                        <a:cs typeface="Times New Roman" pitchFamily="34" charset="-120"/>
                      </a:rPr>
                      <m:t>𝑃</m:t>
                    </m:r>
                  </m:oMath>
                </a14:m>
                <a:r>
                  <a:rPr lang="en-US" altLang="zh-CN" sz="2400" dirty="0">
                    <a:solidFill>
                      <a:schemeClr val="tx1"/>
                    </a:solidFill>
                    <a:latin typeface="黑体" pitchFamily="49" charset="-122"/>
                    <a:ea typeface="黑体" pitchFamily="49" charset="-122"/>
                    <a:cs typeface="Times New Roman" pitchFamily="34" charset="-120"/>
                  </a:rPr>
                  <a:t>点处的电场强度为零，</a:t>
                </a:r>
                <a14:m>
                  <m:oMath xmlns:m="http://schemas.openxmlformats.org/officeDocument/2006/math">
                    <m:r>
                      <a:rPr lang="en-US" altLang="zh-CN" sz="2400" dirty="0">
                        <a:solidFill>
                          <a:schemeClr val="tx1"/>
                        </a:solidFill>
                        <a:latin typeface="Cambria Math" panose="02040503050406030204" pitchFamily="18" charset="0"/>
                        <a:ea typeface="微软雅黑" pitchFamily="34" charset="-122"/>
                        <a:cs typeface="Times New Roman" pitchFamily="34" charset="-120"/>
                      </a:rPr>
                      <m:t>𝑞</m:t>
                    </m:r>
                    <m:r>
                      <a:rPr lang="en-US" altLang="zh-CN" sz="2400" dirty="0">
                        <a:solidFill>
                          <a:schemeClr val="tx1"/>
                        </a:solidFill>
                        <a:latin typeface="Cambria Math" panose="02040503050406030204" pitchFamily="18" charset="0"/>
                        <a:ea typeface="微软雅黑" pitchFamily="34" charset="-122"/>
                        <a:cs typeface="Times New Roman" pitchFamily="34" charset="-120"/>
                      </a:rPr>
                      <m:t>&gt;0</m:t>
                    </m:r>
                  </m:oMath>
                </a14:m>
                <a:r>
                  <a:rPr lang="en-US" altLang="zh-CN" sz="2400" kern="0" spc="-99900" dirty="0">
                    <a:solidFill>
                      <a:schemeClr val="tx1"/>
                    </a:solidFill>
                    <a:latin typeface="黑体" pitchFamily="49" charset="-122"/>
                    <a:ea typeface="黑体" pitchFamily="49" charset="-122"/>
                    <a:cs typeface="Times New Roman" pitchFamily="34" charset="-120"/>
                  </a:rPr>
                  <a:t> </a:t>
                </a:r>
                <a:r>
                  <a:rPr lang="en-US" altLang="zh-CN" sz="2400" dirty="0">
                    <a:solidFill>
                      <a:schemeClr val="tx1"/>
                    </a:solidFill>
                    <a:latin typeface="黑体" pitchFamily="49" charset="-122"/>
                    <a:ea typeface="黑体" pitchFamily="49" charset="-122"/>
                    <a:cs typeface="Times New Roman" pitchFamily="34" charset="-120"/>
                  </a:rPr>
                  <a:t>,</a:t>
                </a:r>
                <a:r>
                  <a:rPr lang="en-US" altLang="zh-CN" sz="2400" dirty="0" err="1" smtClean="0">
                    <a:solidFill>
                      <a:schemeClr val="tx1"/>
                    </a:solidFill>
                    <a:latin typeface="黑体" pitchFamily="49" charset="-122"/>
                    <a:ea typeface="黑体" pitchFamily="49" charset="-122"/>
                    <a:cs typeface="Times New Roman" pitchFamily="34" charset="-120"/>
                  </a:rPr>
                  <a:t>则三个点电荷的电荷量可能为</a:t>
                </a:r>
                <a:r>
                  <a:rPr lang="en-US" altLang="zh-CN" sz="2400" dirty="0" smtClean="0">
                    <a:solidFill>
                      <a:schemeClr val="tx1"/>
                    </a:solidFill>
                    <a:latin typeface="黑体" pitchFamily="49" charset="-122"/>
                    <a:ea typeface="黑体" pitchFamily="49" charset="-122"/>
                    <a:cs typeface="Times New Roman" pitchFamily="34" charset="-120"/>
                  </a:rPr>
                  <a:t>(  )</a:t>
                </a:r>
                <a:r>
                  <a:rPr lang="en-US" altLang="zh-CN" sz="2400" dirty="0" smtClean="0">
                    <a:solidFill>
                      <a:schemeClr val="tx1"/>
                    </a:solidFill>
                    <a:latin typeface="黑体" pitchFamily="49" charset="-122"/>
                    <a:ea typeface="黑体" pitchFamily="49" charset="-122"/>
                    <a:cs typeface="SimSun" pitchFamily="34" charset="-120"/>
                  </a:rPr>
                  <a:t> </a:t>
                </a:r>
                <a:endParaRPr lang="en-US" altLang="zh-CN" sz="2400" dirty="0">
                  <a:solidFill>
                    <a:schemeClr val="tx1"/>
                  </a:solidFill>
                  <a:latin typeface="黑体" pitchFamily="49" charset="-122"/>
                  <a:ea typeface="黑体" pitchFamily="49" charset="-122"/>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123478"/>
                <a:ext cx="8280920" cy="2308324"/>
              </a:xfrm>
              <a:prstGeom prst="rect">
                <a:avLst/>
              </a:prstGeom>
              <a:blipFill rotWithShape="1">
                <a:blip r:embed="rId2"/>
                <a:stretch>
                  <a:fillRect l="-1178" r="-2946" b="-1319"/>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TextBox 8"/>
          <p:cNvSpPr txBox="1"/>
          <p:nvPr/>
        </p:nvSpPr>
        <p:spPr>
          <a:xfrm>
            <a:off x="107504" y="411510"/>
            <a:ext cx="288032" cy="2862322"/>
          </a:xfrm>
          <a:prstGeom prst="rect">
            <a:avLst/>
          </a:prstGeom>
          <a:noFill/>
        </p:spPr>
        <p:txBody>
          <a:bodyPr wrap="square" rtlCol="0">
            <a:spAutoFit/>
          </a:bodyPr>
          <a:lstStyle/>
          <a:p>
            <a:r>
              <a:rPr lang="zh-CN" altLang="en-US" sz="2000" dirty="0" smtClean="0">
                <a:solidFill>
                  <a:srgbClr val="FFFF00"/>
                </a:solidFill>
                <a:latin typeface="+mj-ea"/>
                <a:ea typeface="+mj-ea"/>
              </a:rPr>
              <a:t>平衡问题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平面</a:t>
            </a:r>
            <a:endParaRPr lang="en-US" altLang="zh-CN" sz="2000" dirty="0" smtClean="0">
              <a:solidFill>
                <a:srgbClr val="FFFF00"/>
              </a:solidFill>
              <a:latin typeface="+mj-ea"/>
              <a:ea typeface="+mj-ea"/>
            </a:endParaRPr>
          </a:p>
          <a:p>
            <a:endParaRPr lang="zh-CN" altLang="en-US" sz="2000" dirty="0">
              <a:solidFill>
                <a:srgbClr val="FFFF00"/>
              </a:solidFill>
              <a:latin typeface="+mj-ea"/>
              <a:ea typeface="+mj-ea"/>
            </a:endParaRPr>
          </a:p>
        </p:txBody>
      </p:sp>
      <p:cxnSp>
        <p:nvCxnSpPr>
          <p:cNvPr id="10" name="直接连接符 9"/>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755576" y="2355726"/>
                <a:ext cx="4228465" cy="2591350"/>
              </a:xfrm>
              <a:prstGeom prst="rect">
                <a:avLst/>
              </a:prstGeom>
              <a:noFill/>
            </p:spPr>
            <p:txBody>
              <a:bodyPr wrap="none" rtlCol="0">
                <a:spAutoFit/>
              </a:bodyPr>
              <a:lstStyle/>
              <a:p>
                <a:pPr latinLnBrk="1">
                  <a:lnSpc>
                    <a:spcPct val="150000"/>
                  </a:lnSpc>
                </a:pPr>
                <a:r>
                  <a:rPr lang="en-US" altLang="zh-CN" sz="2000" b="1" dirty="0" smtClean="0">
                    <a:solidFill>
                      <a:schemeClr val="tx1"/>
                    </a:solidFill>
                    <a:latin typeface="Times New Roman" pitchFamily="18" charset="0"/>
                    <a:ea typeface="黑体" pitchFamily="49" charset="-122"/>
                    <a:cs typeface="Times New Roman" pitchFamily="18" charset="0"/>
                  </a:rPr>
                  <a:t>A.</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𝟏</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ad>
                      <m:radPr>
                        <m:degHide m:val="on"/>
                        <m:ctrlPr>
                          <a:rPr lang="en-US" altLang="zh-CN" sz="2000" b="1" i="1" dirty="0">
                            <a:solidFill>
                              <a:schemeClr val="tx1"/>
                            </a:solidFill>
                            <a:latin typeface="Cambria Math"/>
                            <a:ea typeface="微软雅黑" pitchFamily="34" charset="-122"/>
                            <a:cs typeface="Times New Roman" pitchFamily="34" charset="-120"/>
                          </a:rPr>
                        </m:ctrlPr>
                      </m:radPr>
                      <m:deg/>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e>
                    </m:rad>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0"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endParaRPr lang="en-US" altLang="zh-CN" sz="2000" b="1" dirty="0">
                  <a:solidFill>
                    <a:schemeClr val="tx1"/>
                  </a:solidFill>
                  <a:latin typeface="Times New Roman" pitchFamily="18" charset="0"/>
                  <a:ea typeface="黑体" pitchFamily="49" charset="-122"/>
                  <a:cs typeface="Times New Roman" pitchFamily="18" charset="0"/>
                </a:endParaRPr>
              </a:p>
              <a:p>
                <a:pPr latinLnBrk="1">
                  <a:lnSpc>
                    <a:spcPct val="150000"/>
                  </a:lnSpc>
                </a:pPr>
                <a:r>
                  <a:rPr lang="en-US" altLang="zh-CN" sz="2000" b="1" dirty="0">
                    <a:solidFill>
                      <a:schemeClr val="tx1"/>
                    </a:solidFill>
                    <a:latin typeface="Times New Roman" pitchFamily="18" charset="0"/>
                    <a:ea typeface="黑体" pitchFamily="49" charset="-122"/>
                    <a:cs typeface="Times New Roman" pitchFamily="18" charset="0"/>
                  </a:rPr>
                  <a:t>B.</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𝟏</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f>
                      <m:fPr>
                        <m:ctrlPr>
                          <a:rPr lang="en-US" altLang="zh-CN" sz="2000" b="1" i="1" dirty="0">
                            <a:solidFill>
                              <a:schemeClr val="tx1"/>
                            </a:solidFill>
                            <a:latin typeface="Cambria Math"/>
                            <a:ea typeface="微软雅黑" pitchFamily="34" charset="-122"/>
                            <a:cs typeface="Times New Roman" pitchFamily="34" charset="-120"/>
                          </a:rPr>
                        </m:ctrlPr>
                      </m:fPr>
                      <m:num>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𝟒</m:t>
                        </m:r>
                        <m:rad>
                          <m:radPr>
                            <m:degHide m:val="on"/>
                            <m:ctrlPr>
                              <a:rPr lang="en-US" altLang="zh-CN" sz="2000" b="1" i="1" dirty="0">
                                <a:solidFill>
                                  <a:schemeClr val="tx1"/>
                                </a:solidFill>
                                <a:latin typeface="Cambria Math"/>
                                <a:ea typeface="微软雅黑" pitchFamily="34" charset="-122"/>
                                <a:cs typeface="Times New Roman" pitchFamily="34" charset="-120"/>
                              </a:rPr>
                            </m:ctrlPr>
                          </m:radPr>
                          <m:deg/>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e>
                        </m:rad>
                      </m:num>
                      <m:den>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den>
                    </m:f>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𝟒</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𝒒</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endParaRPr lang="en-US" altLang="zh-CN" sz="2000" b="1" dirty="0">
                  <a:solidFill>
                    <a:schemeClr val="tx1"/>
                  </a:solidFill>
                  <a:latin typeface="Times New Roman" pitchFamily="18" charset="0"/>
                  <a:ea typeface="黑体" pitchFamily="49" charset="-122"/>
                  <a:cs typeface="Times New Roman" pitchFamily="18" charset="0"/>
                </a:endParaRPr>
              </a:p>
              <a:p>
                <a:pPr latinLnBrk="1">
                  <a:lnSpc>
                    <a:spcPct val="150000"/>
                  </a:lnSpc>
                </a:pPr>
                <a:r>
                  <a:rPr lang="en-US" altLang="zh-CN" sz="2000" b="1" dirty="0">
                    <a:solidFill>
                      <a:schemeClr val="tx1"/>
                    </a:solidFill>
                    <a:latin typeface="Times New Roman" pitchFamily="18" charset="0"/>
                    <a:ea typeface="黑体" pitchFamily="49" charset="-122"/>
                    <a:cs typeface="Times New Roman" pitchFamily="18" charset="0"/>
                  </a:rPr>
                  <a:t>C.</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𝟏</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ad>
                      <m:radPr>
                        <m:degHide m:val="on"/>
                        <m:ctrlPr>
                          <a:rPr lang="en-US" altLang="zh-CN" sz="2000" b="1" i="1" dirty="0">
                            <a:solidFill>
                              <a:schemeClr val="tx1"/>
                            </a:solidFill>
                            <a:latin typeface="Cambria Math"/>
                            <a:ea typeface="微软雅黑" pitchFamily="34" charset="-122"/>
                            <a:cs typeface="Times New Roman" pitchFamily="34" charset="-120"/>
                          </a:rPr>
                        </m:ctrlPr>
                      </m:radPr>
                      <m:deg/>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e>
                    </m:rad>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endParaRPr lang="en-US" altLang="zh-CN" sz="2000" b="1" dirty="0">
                  <a:solidFill>
                    <a:schemeClr val="tx1"/>
                  </a:solidFill>
                  <a:latin typeface="Times New Roman" pitchFamily="18" charset="0"/>
                  <a:ea typeface="黑体" pitchFamily="49" charset="-122"/>
                  <a:cs typeface="Times New Roman" pitchFamily="18" charset="0"/>
                </a:endParaRPr>
              </a:p>
              <a:p>
                <a:pPr latinLnBrk="1">
                  <a:lnSpc>
                    <a:spcPct val="150000"/>
                  </a:lnSpc>
                </a:pPr>
                <a:r>
                  <a:rPr lang="en-US" altLang="zh-CN" sz="2000" b="1" dirty="0">
                    <a:solidFill>
                      <a:schemeClr val="tx1"/>
                    </a:solidFill>
                    <a:latin typeface="Times New Roman" pitchFamily="18" charset="0"/>
                    <a:ea typeface="黑体" pitchFamily="49" charset="-122"/>
                    <a:cs typeface="Times New Roman" pitchFamily="18" charset="0"/>
                  </a:rPr>
                  <a:t>D.</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𝟏</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f>
                      <m:fPr>
                        <m:ctrlPr>
                          <a:rPr lang="en-US" altLang="zh-CN" sz="2000" b="1" i="1" dirty="0">
                            <a:solidFill>
                              <a:schemeClr val="tx1"/>
                            </a:solidFill>
                            <a:latin typeface="Cambria Math"/>
                            <a:ea typeface="微软雅黑" pitchFamily="34" charset="-122"/>
                            <a:cs typeface="Times New Roman" pitchFamily="34" charset="-120"/>
                          </a:rPr>
                        </m:ctrlPr>
                      </m:fPr>
                      <m:num>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𝟒</m:t>
                        </m:r>
                        <m:rad>
                          <m:radPr>
                            <m:degHide m:val="on"/>
                            <m:ctrlPr>
                              <a:rPr lang="en-US" altLang="zh-CN" sz="2000" b="1" i="1" dirty="0">
                                <a:solidFill>
                                  <a:schemeClr val="tx1"/>
                                </a:solidFill>
                                <a:latin typeface="Cambria Math"/>
                                <a:ea typeface="微软雅黑" pitchFamily="34" charset="-122"/>
                                <a:cs typeface="Times New Roman" pitchFamily="34" charset="-120"/>
                              </a:rPr>
                            </m:ctrlPr>
                          </m:radPr>
                          <m:deg/>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e>
                        </m:rad>
                      </m:num>
                      <m:den>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den>
                    </m:f>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𝐪</m:t>
                    </m:r>
                  </m:oMath>
                </a14:m>
                <a:r>
                  <a:rPr lang="en-US" altLang="zh-CN" sz="2000" b="1" dirty="0">
                    <a:solidFill>
                      <a:schemeClr val="tx1"/>
                    </a:solidFill>
                    <a:latin typeface="Times New Roman" pitchFamily="18" charset="0"/>
                    <a:ea typeface="黑体" pitchFamily="49" charset="-122"/>
                    <a:cs typeface="Times New Roman" pitchFamily="18" charset="0"/>
                  </a:rPr>
                  <a:t>,</a:t>
                </a:r>
                <a:r>
                  <a:rPr lang="en-US" altLang="zh-CN" sz="2000" b="1" dirty="0" smtClean="0">
                    <a:solidFill>
                      <a:schemeClr val="tx1"/>
                    </a:solidFill>
                    <a:latin typeface="Times New Roman" pitchFamily="18" charset="0"/>
                    <a:ea typeface="黑体" pitchFamily="49" charset="-122"/>
                    <a:cs typeface="Times New Roman" pitchFamily="18" charset="0"/>
                  </a:rPr>
                  <a:t> </a:t>
                </a:r>
                <a14:m>
                  <m:oMath xmlns:m="http://schemas.openxmlformats.org/officeDocument/2006/math">
                    <m:sSub>
                      <m:sSubPr>
                        <m:ctrlPr>
                          <a:rPr lang="en-US" altLang="zh-CN" sz="2000" b="1" i="1" dirty="0">
                            <a:solidFill>
                              <a:schemeClr val="tx1"/>
                            </a:solidFill>
                            <a:latin typeface="Cambria Math"/>
                            <a:ea typeface="微软雅黑" pitchFamily="34" charset="-122"/>
                            <a:cs typeface="Times New Roman" pitchFamily="34" charset="-120"/>
                          </a:rPr>
                        </m:ctrlPr>
                      </m:sSub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e>
                      <m:sub>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𝟑</m:t>
                        </m:r>
                      </m:sub>
                    </m:sSub>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𝟒𝐪</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endParaRPr lang="zh-CN" altLang="en-US" sz="2000" b="1" dirty="0">
                  <a:solidFill>
                    <a:schemeClr val="tx1"/>
                  </a:solidFill>
                  <a:latin typeface="Times New Roman" pitchFamily="18" charset="0"/>
                  <a:ea typeface="黑体" pitchFamily="49" charset="-122"/>
                  <a:cs typeface="Times New Roman"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55576" y="2355726"/>
                <a:ext cx="4228465" cy="2591350"/>
              </a:xfrm>
              <a:prstGeom prst="rect">
                <a:avLst/>
              </a:prstGeom>
              <a:blipFill rotWithShape="1">
                <a:blip r:embed="rId3"/>
                <a:stretch>
                  <a:fillRect l="-1585"/>
                </a:stretch>
              </a:blipFill>
            </p:spPr>
            <p:txBody>
              <a:bodyPr/>
              <a:lstStyle/>
              <a:p>
                <a:r>
                  <a:rPr lang="zh-CN" altLang="en-US">
                    <a:noFill/>
                  </a:rPr>
                  <a:t> </a:t>
                </a:r>
              </a:p>
            </p:txBody>
          </p:sp>
        </mc:Fallback>
      </mc:AlternateContent>
      <p:sp>
        <p:nvSpPr>
          <p:cNvPr id="12" name="矩形 11"/>
          <p:cNvSpPr/>
          <p:nvPr/>
        </p:nvSpPr>
        <p:spPr>
          <a:xfrm>
            <a:off x="5609609" y="2787774"/>
            <a:ext cx="2952328" cy="1984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QC_5_BD.89_1#b16a36462?hastextimagelayout=1&amp;vbadisplayimagespread=1&amp;parentnodeid=f677d2297&amp;color=0,0,0&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724128" y="2787774"/>
            <a:ext cx="2723289" cy="1984286"/>
          </a:xfrm>
          <a:prstGeom prst="rect">
            <a:avLst/>
          </a:prstGeom>
          <a:noFill/>
          <a:extLst>
            <a:ext uri="{909E8E84-426E-40DD-AFC4-6F175D3DCCD1}">
              <a14:hiddenFill xmlns:a14="http://schemas.microsoft.com/office/drawing/2010/main">
                <a:solidFill>
                  <a:schemeClr val="accent1">
                    <a:alpha val="0"/>
                  </a:schemeClr>
                </a:solidFill>
              </a14:hiddenFill>
            </a:ext>
          </a:extLst>
        </p:spPr>
      </p:pic>
    </p:spTree>
    <p:extLst>
      <p:ext uri="{BB962C8B-B14F-4D97-AF65-F5344CB8AC3E}">
        <p14:creationId xmlns:p14="http://schemas.microsoft.com/office/powerpoint/2010/main" val="1653214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756" y="2282264"/>
            <a:ext cx="891549"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电场</a:t>
            </a:r>
            <a:endParaRPr lang="zh-CN" altLang="en-US" sz="2400" dirty="0">
              <a:latin typeface="黑体" pitchFamily="49" charset="-122"/>
              <a:ea typeface="黑体" pitchFamily="49" charset="-122"/>
            </a:endParaRPr>
          </a:p>
        </p:txBody>
      </p:sp>
      <p:sp>
        <p:nvSpPr>
          <p:cNvPr id="3" name="TextBox 2"/>
          <p:cNvSpPr txBox="1"/>
          <p:nvPr/>
        </p:nvSpPr>
        <p:spPr>
          <a:xfrm>
            <a:off x="1691680" y="1678037"/>
            <a:ext cx="2097424"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电场力的性质</a:t>
            </a:r>
            <a:endParaRPr lang="zh-CN" altLang="en-US" sz="2400" dirty="0">
              <a:latin typeface="黑体" pitchFamily="49" charset="-122"/>
              <a:ea typeface="黑体" pitchFamily="49" charset="-122"/>
            </a:endParaRPr>
          </a:p>
        </p:txBody>
      </p:sp>
      <p:sp>
        <p:nvSpPr>
          <p:cNvPr id="4" name="TextBox 3"/>
          <p:cNvSpPr txBox="1"/>
          <p:nvPr/>
        </p:nvSpPr>
        <p:spPr>
          <a:xfrm>
            <a:off x="1687084" y="2681272"/>
            <a:ext cx="2232248"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电场能的性质</a:t>
            </a:r>
            <a:endParaRPr lang="zh-CN" altLang="en-US" sz="2400" dirty="0">
              <a:latin typeface="黑体" pitchFamily="49" charset="-122"/>
              <a:ea typeface="黑体" pitchFamily="49" charset="-122"/>
            </a:endParaRPr>
          </a:p>
        </p:txBody>
      </p:sp>
      <p:sp>
        <p:nvSpPr>
          <p:cNvPr id="5" name="TextBox 4"/>
          <p:cNvSpPr txBox="1"/>
          <p:nvPr/>
        </p:nvSpPr>
        <p:spPr>
          <a:xfrm>
            <a:off x="1754496" y="885949"/>
            <a:ext cx="1872208"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基本定律</a:t>
            </a:r>
            <a:endParaRPr lang="zh-CN" altLang="en-US" sz="2400" dirty="0">
              <a:latin typeface="黑体" pitchFamily="49" charset="-122"/>
              <a:ea typeface="黑体" pitchFamily="49" charset="-122"/>
            </a:endParaRPr>
          </a:p>
        </p:txBody>
      </p:sp>
      <p:sp>
        <p:nvSpPr>
          <p:cNvPr id="6" name="TextBox 5"/>
          <p:cNvSpPr txBox="1"/>
          <p:nvPr/>
        </p:nvSpPr>
        <p:spPr>
          <a:xfrm>
            <a:off x="1787972" y="3651870"/>
            <a:ext cx="2232248"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电容器</a:t>
            </a:r>
            <a:endParaRPr lang="zh-CN" altLang="en-US" sz="2400" dirty="0">
              <a:latin typeface="黑体" pitchFamily="49" charset="-122"/>
              <a:ea typeface="黑体" pitchFamily="49" charset="-122"/>
            </a:endParaRPr>
          </a:p>
        </p:txBody>
      </p:sp>
      <p:sp>
        <p:nvSpPr>
          <p:cNvPr id="7" name="TextBox 6"/>
          <p:cNvSpPr txBox="1"/>
          <p:nvPr/>
        </p:nvSpPr>
        <p:spPr>
          <a:xfrm>
            <a:off x="4324276" y="2067694"/>
            <a:ext cx="2232248" cy="830997"/>
          </a:xfrm>
          <a:prstGeom prst="rect">
            <a:avLst/>
          </a:prstGeom>
          <a:noFill/>
        </p:spPr>
        <p:txBody>
          <a:bodyPr wrap="square" rtlCol="0">
            <a:spAutoFit/>
          </a:bodyPr>
          <a:lstStyle/>
          <a:p>
            <a:r>
              <a:rPr lang="zh-CN" altLang="en-US" sz="2400" dirty="0" smtClean="0">
                <a:latin typeface="黑体" pitchFamily="49" charset="-122"/>
                <a:ea typeface="黑体" pitchFamily="49" charset="-122"/>
              </a:rPr>
              <a:t>带电粒子在电场中的运动</a:t>
            </a:r>
            <a:endParaRPr lang="zh-CN" altLang="en-US" sz="2400" dirty="0">
              <a:latin typeface="黑体" pitchFamily="49" charset="-122"/>
              <a:ea typeface="黑体" pitchFamily="49" charset="-122"/>
            </a:endParaRPr>
          </a:p>
        </p:txBody>
      </p:sp>
      <p:sp>
        <p:nvSpPr>
          <p:cNvPr id="8" name="TextBox 7"/>
          <p:cNvSpPr txBox="1"/>
          <p:nvPr/>
        </p:nvSpPr>
        <p:spPr>
          <a:xfrm>
            <a:off x="6916564" y="1290414"/>
            <a:ext cx="2232248" cy="830997"/>
          </a:xfrm>
          <a:prstGeom prst="rect">
            <a:avLst/>
          </a:prstGeom>
          <a:noFill/>
        </p:spPr>
        <p:txBody>
          <a:bodyPr wrap="square" rtlCol="0">
            <a:spAutoFit/>
          </a:bodyPr>
          <a:lstStyle/>
          <a:p>
            <a:r>
              <a:rPr lang="zh-CN" altLang="en-US" sz="2400" dirty="0" smtClean="0">
                <a:latin typeface="黑体" pitchFamily="49" charset="-122"/>
                <a:ea typeface="黑体" pitchFamily="49" charset="-122"/>
              </a:rPr>
              <a:t>动力学观点</a:t>
            </a:r>
            <a:endParaRPr lang="en-US" altLang="zh-CN" sz="2400" dirty="0" smtClean="0">
              <a:latin typeface="黑体" pitchFamily="49" charset="-122"/>
              <a:ea typeface="黑体" pitchFamily="49" charset="-122"/>
            </a:endParaRPr>
          </a:p>
          <a:p>
            <a:r>
              <a:rPr lang="zh-CN" altLang="en-US" sz="2400" dirty="0" smtClean="0">
                <a:latin typeface="黑体" pitchFamily="49" charset="-122"/>
                <a:ea typeface="黑体" pitchFamily="49" charset="-122"/>
              </a:rPr>
              <a:t>动量观点</a:t>
            </a:r>
            <a:endParaRPr lang="zh-CN" altLang="en-US" sz="2400" dirty="0">
              <a:latin typeface="黑体" pitchFamily="49" charset="-122"/>
              <a:ea typeface="黑体" pitchFamily="49" charset="-122"/>
            </a:endParaRPr>
          </a:p>
        </p:txBody>
      </p:sp>
      <p:sp>
        <p:nvSpPr>
          <p:cNvPr id="9" name="TextBox 8"/>
          <p:cNvSpPr txBox="1"/>
          <p:nvPr/>
        </p:nvSpPr>
        <p:spPr>
          <a:xfrm>
            <a:off x="6948264" y="3267729"/>
            <a:ext cx="2232248" cy="461665"/>
          </a:xfrm>
          <a:prstGeom prst="rect">
            <a:avLst/>
          </a:prstGeom>
          <a:noFill/>
        </p:spPr>
        <p:txBody>
          <a:bodyPr wrap="square" rtlCol="0">
            <a:spAutoFit/>
          </a:bodyPr>
          <a:lstStyle/>
          <a:p>
            <a:r>
              <a:rPr lang="zh-CN" altLang="en-US" sz="2400" dirty="0" smtClean="0">
                <a:latin typeface="黑体" pitchFamily="49" charset="-122"/>
                <a:ea typeface="黑体" pitchFamily="49" charset="-122"/>
              </a:rPr>
              <a:t>能量观点</a:t>
            </a:r>
            <a:endParaRPr lang="zh-CN" altLang="en-US" sz="2400" dirty="0">
              <a:latin typeface="黑体" pitchFamily="49" charset="-122"/>
              <a:ea typeface="黑体" pitchFamily="49" charset="-122"/>
            </a:endParaRPr>
          </a:p>
        </p:txBody>
      </p:sp>
      <p:sp>
        <p:nvSpPr>
          <p:cNvPr id="10" name="左大括号 9"/>
          <p:cNvSpPr/>
          <p:nvPr/>
        </p:nvSpPr>
        <p:spPr>
          <a:xfrm>
            <a:off x="1475656" y="1203598"/>
            <a:ext cx="278840" cy="2679104"/>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左大括号 10"/>
          <p:cNvSpPr/>
          <p:nvPr/>
        </p:nvSpPr>
        <p:spPr>
          <a:xfrm flipH="1" flipV="1">
            <a:off x="3861112" y="1131590"/>
            <a:ext cx="278840" cy="2808312"/>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左大括号 12"/>
          <p:cNvSpPr/>
          <p:nvPr/>
        </p:nvSpPr>
        <p:spPr>
          <a:xfrm>
            <a:off x="6627177" y="1527634"/>
            <a:ext cx="278840" cy="1970927"/>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TextBox 13"/>
          <p:cNvSpPr txBox="1"/>
          <p:nvPr/>
        </p:nvSpPr>
        <p:spPr>
          <a:xfrm>
            <a:off x="1979712" y="4098926"/>
            <a:ext cx="1116124" cy="400110"/>
          </a:xfrm>
          <a:prstGeom prst="rect">
            <a:avLst/>
          </a:prstGeom>
          <a:noFill/>
        </p:spPr>
        <p:txBody>
          <a:bodyPr wrap="square" rtlCol="0">
            <a:spAutoFit/>
          </a:bodyPr>
          <a:lstStyle/>
          <a:p>
            <a:r>
              <a:rPr lang="zh-CN" altLang="en-US" sz="2000" b="1" dirty="0" smtClean="0">
                <a:solidFill>
                  <a:srgbClr val="FFFF00"/>
                </a:solidFill>
                <a:latin typeface="仿宋" pitchFamily="49" charset="-122"/>
                <a:ea typeface="仿宋" pitchFamily="49" charset="-122"/>
              </a:rPr>
              <a:t>环境</a:t>
            </a:r>
            <a:endParaRPr lang="zh-CN" altLang="en-US" sz="2000" b="1" dirty="0">
              <a:solidFill>
                <a:srgbClr val="FFFF00"/>
              </a:solidFill>
              <a:latin typeface="仿宋" pitchFamily="49" charset="-122"/>
              <a:ea typeface="仿宋" pitchFamily="49" charset="-122"/>
            </a:endParaRPr>
          </a:p>
        </p:txBody>
      </p:sp>
      <p:sp>
        <p:nvSpPr>
          <p:cNvPr id="15" name="TextBox 14"/>
          <p:cNvSpPr txBox="1"/>
          <p:nvPr/>
        </p:nvSpPr>
        <p:spPr>
          <a:xfrm>
            <a:off x="3388172" y="125525"/>
            <a:ext cx="4104456" cy="461665"/>
          </a:xfrm>
          <a:prstGeom prst="rect">
            <a:avLst/>
          </a:prstGeom>
          <a:noFill/>
        </p:spPr>
        <p:txBody>
          <a:bodyPr wrap="square" rtlCol="0">
            <a:spAutoFit/>
          </a:bodyPr>
          <a:lstStyle/>
          <a:p>
            <a:r>
              <a:rPr lang="zh-CN" altLang="en-US" sz="2400" dirty="0" smtClean="0">
                <a:solidFill>
                  <a:srgbClr val="FFFF00"/>
                </a:solidFill>
                <a:latin typeface="黑体" pitchFamily="49" charset="-122"/>
                <a:ea typeface="黑体" pitchFamily="49" charset="-122"/>
              </a:rPr>
              <a:t>电场知识结构</a:t>
            </a:r>
            <a:endParaRPr lang="zh-CN" altLang="en-US" sz="2400" dirty="0">
              <a:solidFill>
                <a:srgbClr val="FFFF00"/>
              </a:solidFill>
              <a:latin typeface="黑体" pitchFamily="49" charset="-122"/>
              <a:ea typeface="黑体" pitchFamily="49" charset="-122"/>
            </a:endParaRPr>
          </a:p>
        </p:txBody>
      </p:sp>
    </p:spTree>
    <p:extLst>
      <p:ext uri="{BB962C8B-B14F-4D97-AF65-F5344CB8AC3E}">
        <p14:creationId xmlns:p14="http://schemas.microsoft.com/office/powerpoint/2010/main" val="1094051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067694"/>
            <a:ext cx="7772400" cy="1102519"/>
          </a:xfrm>
        </p:spPr>
        <p:txBody>
          <a:bodyPr/>
          <a:lstStyle/>
          <a:p>
            <a:r>
              <a:rPr lang="zh-CN" altLang="en-US" dirty="0" smtClean="0"/>
              <a:t>谢谢！</a:t>
            </a:r>
            <a:endParaRPr lang="zh-CN" altLang="en-US" dirty="0"/>
          </a:p>
        </p:txBody>
      </p:sp>
    </p:spTree>
    <p:extLst>
      <p:ext uri="{BB962C8B-B14F-4D97-AF65-F5344CB8AC3E}">
        <p14:creationId xmlns:p14="http://schemas.microsoft.com/office/powerpoint/2010/main" val="2732273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a:spLocks noChangeArrowheads="1"/>
          </p:cNvSpPr>
          <p:nvPr/>
        </p:nvSpPr>
        <p:spPr bwMode="auto">
          <a:xfrm>
            <a:off x="1556507" y="339502"/>
            <a:ext cx="56886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a:lnSpc>
                <a:spcPct val="150000"/>
              </a:lnSpc>
            </a:pPr>
            <a:r>
              <a:rPr lang="zh-CN" altLang="en-US" sz="2400" dirty="0" smtClean="0">
                <a:latin typeface="黑体" pitchFamily="49" charset="-122"/>
                <a:ea typeface="黑体" pitchFamily="49" charset="-122"/>
              </a:rPr>
              <a:t>电场  力的性质</a:t>
            </a:r>
            <a:endParaRPr lang="zh-CN" altLang="en-US" sz="2400" dirty="0">
              <a:latin typeface="黑体" pitchFamily="49" charset="-122"/>
              <a:ea typeface="黑体" pitchFamily="49" charset="-122"/>
            </a:endParaRPr>
          </a:p>
        </p:txBody>
      </p:sp>
      <p:sp>
        <p:nvSpPr>
          <p:cNvPr id="5" name="文本框 1"/>
          <p:cNvSpPr txBox="1">
            <a:spLocks noChangeArrowheads="1"/>
          </p:cNvSpPr>
          <p:nvPr/>
        </p:nvSpPr>
        <p:spPr bwMode="auto">
          <a:xfrm>
            <a:off x="938448" y="2221833"/>
            <a:ext cx="2337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nSpc>
                <a:spcPct val="150000"/>
              </a:lnSpc>
            </a:pPr>
            <a:r>
              <a:rPr lang="zh-CN" altLang="en-US" sz="2400" dirty="0" smtClean="0">
                <a:latin typeface="黑体" pitchFamily="49" charset="-122"/>
                <a:ea typeface="黑体" pitchFamily="49" charset="-122"/>
              </a:rPr>
              <a:t>电场 力的性质</a:t>
            </a:r>
            <a:endParaRPr lang="zh-CN" altLang="en-US" sz="2400" dirty="0">
              <a:latin typeface="黑体" pitchFamily="49" charset="-122"/>
              <a:ea typeface="黑体" pitchFamily="49" charset="-122"/>
            </a:endParaRPr>
          </a:p>
        </p:txBody>
      </p:sp>
      <p:sp>
        <p:nvSpPr>
          <p:cNvPr id="6" name="左大括号 5"/>
          <p:cNvSpPr/>
          <p:nvPr/>
        </p:nvSpPr>
        <p:spPr>
          <a:xfrm>
            <a:off x="3275856" y="1480597"/>
            <a:ext cx="197197" cy="2376264"/>
          </a:xfrm>
          <a:prstGeom prst="leftBrace">
            <a:avLst>
              <a:gd name="adj1" fmla="val 4529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latin typeface="黑体" pitchFamily="49" charset="-122"/>
              <a:ea typeface="黑体" pitchFamily="49" charset="-122"/>
            </a:endParaRPr>
          </a:p>
        </p:txBody>
      </p:sp>
      <p:sp>
        <p:nvSpPr>
          <p:cNvPr id="7" name="文本框 1"/>
          <p:cNvSpPr txBox="1">
            <a:spLocks noChangeArrowheads="1"/>
          </p:cNvSpPr>
          <p:nvPr/>
        </p:nvSpPr>
        <p:spPr bwMode="auto">
          <a:xfrm>
            <a:off x="3719452" y="1203598"/>
            <a:ext cx="40929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nSpc>
                <a:spcPct val="150000"/>
              </a:lnSpc>
            </a:pPr>
            <a:r>
              <a:rPr lang="zh-CN" altLang="en-US" sz="2400" dirty="0" smtClean="0">
                <a:latin typeface="黑体" pitchFamily="49" charset="-122"/>
                <a:ea typeface="黑体" pitchFamily="49" charset="-122"/>
              </a:rPr>
              <a:t>电场：法拉第最早提出</a:t>
            </a:r>
            <a:endParaRPr lang="zh-CN" altLang="en-US" sz="2400" dirty="0">
              <a:latin typeface="黑体" pitchFamily="49" charset="-122"/>
              <a:ea typeface="黑体" pitchFamily="49" charset="-122"/>
            </a:endParaRPr>
          </a:p>
        </p:txBody>
      </p:sp>
      <p:sp>
        <p:nvSpPr>
          <p:cNvPr id="8" name="文本框 1"/>
          <p:cNvSpPr txBox="1">
            <a:spLocks noChangeArrowheads="1"/>
          </p:cNvSpPr>
          <p:nvPr/>
        </p:nvSpPr>
        <p:spPr bwMode="auto">
          <a:xfrm>
            <a:off x="3647619" y="2331641"/>
            <a:ext cx="41647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nSpc>
                <a:spcPct val="150000"/>
              </a:lnSpc>
            </a:pPr>
            <a:r>
              <a:rPr lang="zh-CN" altLang="en-US" sz="2400" dirty="0" smtClean="0">
                <a:latin typeface="黑体" pitchFamily="49" charset="-122"/>
                <a:ea typeface="黑体" pitchFamily="49" charset="-122"/>
              </a:rPr>
              <a:t>电场强度（定量描述）</a:t>
            </a:r>
            <a:endParaRPr lang="zh-CN" altLang="en-US" sz="2400" dirty="0">
              <a:latin typeface="黑体" pitchFamily="49" charset="-122"/>
              <a:ea typeface="黑体" pitchFamily="49" charset="-122"/>
            </a:endParaRPr>
          </a:p>
        </p:txBody>
      </p:sp>
      <p:sp>
        <p:nvSpPr>
          <p:cNvPr id="9" name="文本框 1"/>
          <p:cNvSpPr txBox="1">
            <a:spLocks noChangeArrowheads="1"/>
          </p:cNvSpPr>
          <p:nvPr/>
        </p:nvSpPr>
        <p:spPr bwMode="auto">
          <a:xfrm>
            <a:off x="3723915" y="3459684"/>
            <a:ext cx="38724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nSpc>
                <a:spcPct val="150000"/>
              </a:lnSpc>
            </a:pPr>
            <a:r>
              <a:rPr lang="zh-CN" altLang="en-US" sz="2400" dirty="0" smtClean="0">
                <a:latin typeface="黑体" pitchFamily="49" charset="-122"/>
                <a:ea typeface="黑体" pitchFamily="49" charset="-122"/>
              </a:rPr>
              <a:t>电场线（定性描述）</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062773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2"/>
          <p:cNvSpPr txBox="1"/>
          <p:nvPr/>
        </p:nvSpPr>
        <p:spPr>
          <a:xfrm>
            <a:off x="379631" y="373628"/>
            <a:ext cx="3596411" cy="885825"/>
          </a:xfrm>
          <a:prstGeom prst="rect">
            <a:avLst/>
          </a:prstGeom>
          <a:noFill/>
        </p:spPr>
        <p:txBody>
          <a:bodyPr anchor="t"/>
          <a:lstStyle/>
          <a:p>
            <a:pPr marL="0" algn="l">
              <a:lnSpc>
                <a:spcPct val="150000"/>
              </a:lnSpc>
            </a:pPr>
            <a:r>
              <a:rPr lang="zh-CN" altLang="en-US" sz="2400" b="1" i="0">
                <a:latin typeface="黑体" pitchFamily="49" charset="-122"/>
                <a:ea typeface="黑体" pitchFamily="49" charset="-122"/>
              </a:rPr>
              <a:t>（一）电场：</a:t>
            </a:r>
          </a:p>
        </p:txBody>
      </p:sp>
      <p:sp>
        <p:nvSpPr>
          <p:cNvPr id="3" name="文本3"/>
          <p:cNvSpPr txBox="1"/>
          <p:nvPr/>
        </p:nvSpPr>
        <p:spPr>
          <a:xfrm>
            <a:off x="456803" y="1139676"/>
            <a:ext cx="2963069" cy="711994"/>
          </a:xfrm>
          <a:prstGeom prst="rect">
            <a:avLst/>
          </a:prstGeom>
          <a:noFill/>
        </p:spPr>
        <p:txBody>
          <a:bodyPr anchor="t"/>
          <a:lstStyle/>
          <a:p>
            <a:pPr marL="0" algn="l">
              <a:lnSpc>
                <a:spcPct val="150000"/>
              </a:lnSpc>
            </a:pPr>
            <a:r>
              <a:rPr lang="zh-CN" altLang="en-US" sz="2400" b="0" i="0" dirty="0">
                <a:latin typeface="黑体" pitchFamily="49" charset="-122"/>
                <a:ea typeface="黑体" pitchFamily="49" charset="-122"/>
              </a:rPr>
              <a:t>1.电场的产生：</a:t>
            </a:r>
          </a:p>
        </p:txBody>
      </p:sp>
      <p:sp>
        <p:nvSpPr>
          <p:cNvPr id="4" name="文本4"/>
          <p:cNvSpPr txBox="1"/>
          <p:nvPr/>
        </p:nvSpPr>
        <p:spPr>
          <a:xfrm>
            <a:off x="827584" y="1851670"/>
            <a:ext cx="8136904" cy="711994"/>
          </a:xfrm>
          <a:prstGeom prst="rect">
            <a:avLst/>
          </a:prstGeom>
          <a:noFill/>
        </p:spPr>
        <p:txBody>
          <a:bodyPr anchor="t"/>
          <a:lstStyle/>
          <a:p>
            <a:pPr lvl="0" hangingPunct="0">
              <a:lnSpc>
                <a:spcPct val="150000"/>
              </a:lnSpc>
              <a:defRPr/>
            </a:pPr>
            <a:r>
              <a:rPr lang="zh-CN" altLang="zh-CN" sz="2400" b="1" dirty="0">
                <a:latin typeface="Times New Roman" panose="02020603050405020304" pitchFamily="18" charset="0"/>
                <a:cs typeface="Times New Roman" panose="02020603050405020304" pitchFamily="18" charset="0"/>
              </a:rPr>
              <a:t>存在于电荷周围，能传递电荷间相互作用的一种特殊物质</a:t>
            </a: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sym typeface=",isEnd"/>
              </a:rPr>
              <a:t>.</a:t>
            </a:r>
          </a:p>
        </p:txBody>
      </p:sp>
      <p:sp>
        <p:nvSpPr>
          <p:cNvPr id="5" name="文本5"/>
          <p:cNvSpPr txBox="1"/>
          <p:nvPr/>
        </p:nvSpPr>
        <p:spPr>
          <a:xfrm>
            <a:off x="457117" y="2588009"/>
            <a:ext cx="5178704" cy="711994"/>
          </a:xfrm>
          <a:prstGeom prst="rect">
            <a:avLst/>
          </a:prstGeom>
          <a:noFill/>
        </p:spPr>
        <p:txBody>
          <a:bodyPr anchor="t"/>
          <a:lstStyle/>
          <a:p>
            <a:pPr marL="0" algn="l">
              <a:lnSpc>
                <a:spcPct val="150000"/>
              </a:lnSpc>
            </a:pPr>
            <a:r>
              <a:rPr lang="zh-CN" altLang="en-US" sz="2400" b="0" i="0" dirty="0">
                <a:latin typeface="黑体" pitchFamily="49" charset="-122"/>
                <a:ea typeface="黑体" pitchFamily="49" charset="-122"/>
              </a:rPr>
              <a:t>2.电场的基本性质：</a:t>
            </a:r>
          </a:p>
        </p:txBody>
      </p:sp>
      <p:sp>
        <p:nvSpPr>
          <p:cNvPr id="6" name="文本6"/>
          <p:cNvSpPr txBox="1"/>
          <p:nvPr/>
        </p:nvSpPr>
        <p:spPr>
          <a:xfrm>
            <a:off x="910384" y="3363838"/>
            <a:ext cx="5749848" cy="711994"/>
          </a:xfrm>
          <a:prstGeom prst="rect">
            <a:avLst/>
          </a:prstGeom>
          <a:noFill/>
        </p:spPr>
        <p:txBody>
          <a:bodyPr anchor="t"/>
          <a:lstStyle/>
          <a:p>
            <a:pPr marL="0" algn="l">
              <a:lnSpc>
                <a:spcPct val="150000"/>
              </a:lnSpc>
            </a:pPr>
            <a:r>
              <a:rPr lang="zh-CN" altLang="en-US" sz="2400" b="0" i="0" dirty="0">
                <a:latin typeface="黑体" pitchFamily="49" charset="-122"/>
                <a:ea typeface="黑体" pitchFamily="49" charset="-122"/>
              </a:rPr>
              <a:t>电场对处于其中的电荷有电场力的作用.</a:t>
            </a:r>
          </a:p>
        </p:txBody>
      </p:sp>
    </p:spTree>
    <p:extLst>
      <p:ext uri="{BB962C8B-B14F-4D97-AF65-F5344CB8AC3E}">
        <p14:creationId xmlns:p14="http://schemas.microsoft.com/office/powerpoint/2010/main" val="81668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3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2"/>
          <p:cNvSpPr txBox="1"/>
          <p:nvPr/>
        </p:nvSpPr>
        <p:spPr>
          <a:xfrm>
            <a:off x="409577" y="249453"/>
            <a:ext cx="7572204" cy="769938"/>
          </a:xfrm>
          <a:prstGeom prst="rect">
            <a:avLst/>
          </a:prstGeom>
          <a:noFill/>
        </p:spPr>
        <p:txBody>
          <a:bodyPr anchor="t"/>
          <a:lstStyle/>
          <a:p>
            <a:pPr marL="0" algn="l">
              <a:lnSpc>
                <a:spcPct val="150000"/>
              </a:lnSpc>
            </a:pPr>
            <a:r>
              <a:rPr lang="zh-CN" altLang="en-US" sz="2400" b="1" i="0" dirty="0">
                <a:latin typeface="Times New Roman" pitchFamily="18" charset="0"/>
                <a:ea typeface="黑体" pitchFamily="49" charset="-122"/>
                <a:cs typeface="Times New Roman" pitchFamily="18" charset="0"/>
              </a:rPr>
              <a:t>（二）电场强度</a:t>
            </a:r>
            <a:r>
              <a:rPr lang="zh-CN" altLang="en-US" sz="2400" b="1" i="1" dirty="0">
                <a:latin typeface="Times New Roman" pitchFamily="18" charset="0"/>
                <a:ea typeface="黑体" pitchFamily="49" charset="-122"/>
                <a:cs typeface="Times New Roman" pitchFamily="18" charset="0"/>
              </a:rPr>
              <a:t>E</a:t>
            </a:r>
            <a:r>
              <a:rPr lang="zh-CN" altLang="en-US" sz="2400" b="1" i="0" dirty="0">
                <a:latin typeface="Times New Roman" pitchFamily="18" charset="0"/>
                <a:ea typeface="黑体" pitchFamily="49" charset="-122"/>
                <a:cs typeface="Times New Roman" pitchFamily="18" charset="0"/>
              </a:rPr>
              <a:t>——电场的力学性质：</a:t>
            </a:r>
          </a:p>
        </p:txBody>
      </p:sp>
      <p:sp>
        <p:nvSpPr>
          <p:cNvPr id="4" name="文本3"/>
          <p:cNvSpPr txBox="1"/>
          <p:nvPr/>
        </p:nvSpPr>
        <p:spPr>
          <a:xfrm>
            <a:off x="659446" y="1136329"/>
            <a:ext cx="1959627" cy="711994"/>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1.试探电荷：</a:t>
            </a:r>
          </a:p>
        </p:txBody>
      </p:sp>
      <p:sp>
        <p:nvSpPr>
          <p:cNvPr id="5" name="文本4"/>
          <p:cNvSpPr txBox="1"/>
          <p:nvPr/>
        </p:nvSpPr>
        <p:spPr>
          <a:xfrm>
            <a:off x="611166" y="1707654"/>
            <a:ext cx="7762700" cy="711994"/>
          </a:xfrm>
          <a:prstGeom prst="rect">
            <a:avLst/>
          </a:prstGeom>
          <a:noFill/>
        </p:spPr>
        <p:txBody>
          <a:bodyPr anchor="t"/>
          <a:lstStyle/>
          <a:p>
            <a:pPr marL="0" algn="l">
              <a:lnSpc>
                <a:spcPct val="150000"/>
              </a:lnSpc>
            </a:pPr>
            <a:r>
              <a:rPr lang="zh-CN" altLang="en-US" sz="2400" b="0" i="0">
                <a:latin typeface="Times New Roman" pitchFamily="18" charset="0"/>
                <a:ea typeface="黑体" pitchFamily="49" charset="-122"/>
                <a:cs typeface="Times New Roman" pitchFamily="18" charset="0"/>
              </a:rPr>
              <a:t>（1）用来检验空间是否存在电场以及电场的性质.</a:t>
            </a:r>
          </a:p>
        </p:txBody>
      </p:sp>
      <p:sp>
        <p:nvSpPr>
          <p:cNvPr id="6" name="文本5"/>
          <p:cNvSpPr txBox="1"/>
          <p:nvPr/>
        </p:nvSpPr>
        <p:spPr>
          <a:xfrm>
            <a:off x="640502" y="2278979"/>
            <a:ext cx="7819930" cy="711994"/>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（2）把带电体用来作试探电荷的条件：</a:t>
            </a:r>
          </a:p>
        </p:txBody>
      </p:sp>
      <p:sp>
        <p:nvSpPr>
          <p:cNvPr id="7" name="文本5"/>
          <p:cNvSpPr txBox="1"/>
          <p:nvPr/>
        </p:nvSpPr>
        <p:spPr>
          <a:xfrm>
            <a:off x="1588828" y="2974229"/>
            <a:ext cx="6637849" cy="711994"/>
          </a:xfrm>
          <a:prstGeom prst="rect">
            <a:avLst/>
          </a:prstGeom>
          <a:noFill/>
        </p:spPr>
        <p:txBody>
          <a:bodyPr anchor="t"/>
          <a:lstStyle/>
          <a:p>
            <a:pPr marL="0" algn="l">
              <a:lnSpc>
                <a:spcPct val="150000"/>
              </a:lnSpc>
            </a:pPr>
            <a:r>
              <a:rPr lang="zh-CN" altLang="en-US" sz="2400" b="0" i="0">
                <a:latin typeface="Times New Roman" pitchFamily="18" charset="0"/>
                <a:ea typeface="黑体" pitchFamily="49" charset="-122"/>
                <a:cs typeface="Times New Roman" pitchFamily="18" charset="0"/>
              </a:rPr>
              <a:t>A.带电体的电荷量必须足够小.</a:t>
            </a:r>
          </a:p>
        </p:txBody>
      </p:sp>
      <p:sp>
        <p:nvSpPr>
          <p:cNvPr id="8" name="文本6"/>
          <p:cNvSpPr txBox="1"/>
          <p:nvPr/>
        </p:nvSpPr>
        <p:spPr>
          <a:xfrm>
            <a:off x="1624379" y="3579862"/>
            <a:ext cx="6043965" cy="711994"/>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B.带电体的体积必须足够小.</a:t>
            </a:r>
          </a:p>
        </p:txBody>
      </p:sp>
    </p:spTree>
    <p:extLst>
      <p:ext uri="{BB962C8B-B14F-4D97-AF65-F5344CB8AC3E}">
        <p14:creationId xmlns:p14="http://schemas.microsoft.com/office/powerpoint/2010/main" val="401885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3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1"/>
          <p:cNvSpPr txBox="1"/>
          <p:nvPr/>
        </p:nvSpPr>
        <p:spPr>
          <a:xfrm>
            <a:off x="508617" y="1563638"/>
            <a:ext cx="2429885" cy="711994"/>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3.公式：</a:t>
            </a:r>
          </a:p>
        </p:txBody>
      </p:sp>
      <p:sp>
        <p:nvSpPr>
          <p:cNvPr id="4" name="文本2"/>
          <p:cNvSpPr txBox="1"/>
          <p:nvPr/>
        </p:nvSpPr>
        <p:spPr>
          <a:xfrm>
            <a:off x="4499992" y="1491630"/>
            <a:ext cx="2946645" cy="711994"/>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单位：N/C或V/m.</a:t>
            </a:r>
          </a:p>
        </p:txBody>
      </p:sp>
      <p:sp>
        <p:nvSpPr>
          <p:cNvPr id="5" name="文本3"/>
          <p:cNvSpPr txBox="1"/>
          <p:nvPr/>
        </p:nvSpPr>
        <p:spPr>
          <a:xfrm>
            <a:off x="35496" y="915566"/>
            <a:ext cx="8844718" cy="864096"/>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        放入电场中某点的试探电荷受到的静电力与它的电荷量之</a:t>
            </a:r>
            <a:r>
              <a:rPr lang="zh-CN" altLang="en-US" sz="2400" b="0" i="0" dirty="0" smtClean="0">
                <a:latin typeface="Times New Roman" pitchFamily="18" charset="0"/>
                <a:ea typeface="黑体" pitchFamily="49" charset="-122"/>
                <a:cs typeface="Times New Roman" pitchFamily="18" charset="0"/>
              </a:rPr>
              <a:t>比</a:t>
            </a:r>
            <a:endParaRPr lang="zh-CN" altLang="en-US" sz="2400" b="0" i="0" dirty="0">
              <a:latin typeface="Times New Roman" pitchFamily="18" charset="0"/>
              <a:ea typeface="黑体" pitchFamily="49" charset="-122"/>
              <a:cs typeface="Times New Roman" pitchFamily="18" charset="0"/>
            </a:endParaRPr>
          </a:p>
        </p:txBody>
      </p:sp>
      <p:sp>
        <p:nvSpPr>
          <p:cNvPr id="6" name="文本4"/>
          <p:cNvSpPr txBox="1"/>
          <p:nvPr/>
        </p:nvSpPr>
        <p:spPr>
          <a:xfrm>
            <a:off x="497901" y="267494"/>
            <a:ext cx="2378086" cy="769937"/>
          </a:xfrm>
          <a:prstGeom prst="rect">
            <a:avLst/>
          </a:prstGeom>
          <a:noFill/>
        </p:spPr>
        <p:txBody>
          <a:bodyPr anchor="t"/>
          <a:lstStyle/>
          <a:p>
            <a:pPr marL="0" algn="l">
              <a:lnSpc>
                <a:spcPct val="150000"/>
              </a:lnSpc>
            </a:pPr>
            <a:r>
              <a:rPr lang="zh-CN" altLang="en-US" sz="2400" b="0" i="0" dirty="0">
                <a:latin typeface="Times New Roman" pitchFamily="18" charset="0"/>
                <a:ea typeface="黑体" pitchFamily="49" charset="-122"/>
                <a:cs typeface="Times New Roman" pitchFamily="18" charset="0"/>
              </a:rPr>
              <a:t>2.定义：</a:t>
            </a:r>
          </a:p>
        </p:txBody>
      </p:sp>
    </p:spTree>
    <p:extLst>
      <p:ext uri="{BB962C8B-B14F-4D97-AF65-F5344CB8AC3E}">
        <p14:creationId xmlns:p14="http://schemas.microsoft.com/office/powerpoint/2010/main" val="4027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248438356"/>
                  </p:ext>
                </p:extLst>
              </p:nvPr>
            </p:nvGraphicFramePr>
            <p:xfrm>
              <a:off x="683568" y="339502"/>
              <a:ext cx="8100900" cy="4475470"/>
            </p:xfrm>
            <a:graphic>
              <a:graphicData uri="http://schemas.openxmlformats.org/drawingml/2006/table">
                <a:tbl>
                  <a:tblPr>
                    <a:tableStyleId>{5C22544A-7EE6-4342-B048-85BDC9FD1C3A}</a:tableStyleId>
                  </a:tblPr>
                  <a:tblGrid>
                    <a:gridCol w="1151459">
                      <a:extLst>
                        <a:ext uri="{9D8B030D-6E8A-4147-A177-3AD203B41FA5}">
                          <a16:colId xmlns:a16="http://schemas.microsoft.com/office/drawing/2014/main" xmlns="" val="2195261967"/>
                        </a:ext>
                      </a:extLst>
                    </a:gridCol>
                    <a:gridCol w="1224806">
                      <a:extLst>
                        <a:ext uri="{9D8B030D-6E8A-4147-A177-3AD203B41FA5}">
                          <a16:colId xmlns:a16="http://schemas.microsoft.com/office/drawing/2014/main" xmlns="" val="2816613717"/>
                        </a:ext>
                      </a:extLst>
                    </a:gridCol>
                    <a:gridCol w="1907074">
                      <a:extLst>
                        <a:ext uri="{9D8B030D-6E8A-4147-A177-3AD203B41FA5}">
                          <a16:colId xmlns:a16="http://schemas.microsoft.com/office/drawing/2014/main" xmlns="" val="3546447102"/>
                        </a:ext>
                      </a:extLst>
                    </a:gridCol>
                    <a:gridCol w="3817561">
                      <a:extLst>
                        <a:ext uri="{9D8B030D-6E8A-4147-A177-3AD203B41FA5}">
                          <a16:colId xmlns:a16="http://schemas.microsoft.com/office/drawing/2014/main" xmlns="" val="3470539216"/>
                        </a:ext>
                      </a:extLst>
                    </a:gridCol>
                  </a:tblGrid>
                  <a:tr h="628718">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项目</a:t>
                          </a:r>
                        </a:p>
                      </a:txBody>
                      <a:tcPr marL="52703" marR="52703" marT="0" marB="0" anchor="ctr">
                        <a:no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公式</a:t>
                          </a:r>
                        </a:p>
                      </a:txBody>
                      <a:tcPr marL="52703" marR="52703" marT="0" marB="0" anchor="ctr">
                        <a:noFill/>
                      </a:tcPr>
                    </a:tc>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适用条件</a:t>
                          </a:r>
                        </a:p>
                      </a:txBody>
                      <a:tcPr marL="52703" marR="52703" marT="0" marB="0" anchor="ctr">
                        <a:no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特点</a:t>
                          </a:r>
                        </a:p>
                      </a:txBody>
                      <a:tcPr marL="52703" marR="52703" marT="0" marB="0" anchor="ctr">
                        <a:noFill/>
                      </a:tcPr>
                    </a:tc>
                    <a:extLst>
                      <a:ext uri="{0D108BD9-81ED-4DB2-BD59-A6C34878D82A}">
                        <a16:rowId xmlns:a16="http://schemas.microsoft.com/office/drawing/2014/main" xmlns="" val="3782675040"/>
                      </a:ext>
                    </a:extLst>
                  </a:tr>
                  <a:tr h="1309486">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定义式</a:t>
                          </a:r>
                        </a:p>
                      </a:txBody>
                      <a:tcPr marL="52703" marR="52703" marT="0" marB="0" anchor="ctr">
                        <a:noFill/>
                      </a:tcPr>
                    </a:tc>
                    <a:tc>
                      <a:txBody>
                        <a:bodyPr/>
                        <a:lstStyle/>
                        <a:p>
                          <a:pPr algn="ctr">
                            <a:lnSpc>
                              <a:spcPct val="150000"/>
                            </a:lnSpc>
                            <a:spcAft>
                              <a:spcPts val="0"/>
                            </a:spcAft>
                            <a:tabLst>
                              <a:tab pos="3510915" algn="l"/>
                            </a:tabLst>
                          </a:pPr>
                          <a:r>
                            <a:rPr lang="en-US" sz="2000" b="1" kern="100" dirty="0" smtClean="0">
                              <a:solidFill>
                                <a:schemeClr val="tx1"/>
                              </a:solidFill>
                              <a:effectLst/>
                              <a:latin typeface="Times New Roman" pitchFamily="18" charset="0"/>
                              <a:ea typeface="黑体" pitchFamily="49" charset="-122"/>
                              <a:cs typeface="Times New Roman" pitchFamily="18" charset="0"/>
                            </a:rPr>
                            <a:t>E</a:t>
                          </a:r>
                          <a:r>
                            <a:rPr lang="zh-CN" sz="2000" b="1" kern="100" dirty="0" smtClean="0">
                              <a:solidFill>
                                <a:schemeClr val="tx1"/>
                              </a:solidFill>
                              <a:effectLst/>
                              <a:latin typeface="Times New Roman" pitchFamily="18" charset="0"/>
                              <a:ea typeface="黑体" pitchFamily="49" charset="-122"/>
                              <a:cs typeface="Times New Roman" pitchFamily="18" charset="0"/>
                            </a:rPr>
                            <a:t>＝</a:t>
                          </a:r>
                          <a14:m>
                            <m:oMath xmlns:m="http://schemas.openxmlformats.org/officeDocument/2006/math">
                              <m:f>
                                <m:fPr>
                                  <m:ctrlPr>
                                    <a:rPr lang="en-US" altLang="zh-CN" sz="2000" b="1" i="1" kern="100" smtClean="0">
                                      <a:solidFill>
                                        <a:schemeClr val="tx1"/>
                                      </a:solidFill>
                                      <a:effectLst/>
                                      <a:latin typeface="Cambria Math"/>
                                      <a:ea typeface="+mn-ea"/>
                                    </a:rPr>
                                  </m:ctrlPr>
                                </m:fPr>
                                <m:num>
                                  <m:r>
                                    <a:rPr lang="en-US" altLang="zh-CN" sz="2000" b="1" i="1" kern="100" smtClean="0">
                                      <a:solidFill>
                                        <a:schemeClr val="tx1"/>
                                      </a:solidFill>
                                      <a:effectLst/>
                                      <a:latin typeface="Cambria Math"/>
                                      <a:ea typeface="+mn-ea"/>
                                    </a:rPr>
                                    <m:t>𝑭</m:t>
                                  </m:r>
                                </m:num>
                                <m:den>
                                  <m:r>
                                    <a:rPr lang="en-US" altLang="zh-CN" sz="2000" b="1" i="1" kern="100" smtClean="0">
                                      <a:solidFill>
                                        <a:schemeClr val="tx1"/>
                                      </a:solidFill>
                                      <a:effectLst/>
                                      <a:latin typeface="Cambria Math"/>
                                      <a:ea typeface="+mn-ea"/>
                                    </a:rPr>
                                    <m:t>𝒒</m:t>
                                  </m:r>
                                </m:den>
                              </m:f>
                            </m:oMath>
                          </a14:m>
                          <a:endParaRPr lang="zh-CN" sz="2000" b="1" kern="100" dirty="0">
                            <a:solidFill>
                              <a:schemeClr val="tx1"/>
                            </a:solidFill>
                            <a:effectLst/>
                            <a:latin typeface="Times New Roman" pitchFamily="18" charset="0"/>
                            <a:ea typeface="黑体" pitchFamily="49" charset="-122"/>
                            <a:cs typeface="Times New Roman" pitchFamily="18" charset="0"/>
                          </a:endParaRPr>
                        </a:p>
                      </a:txBody>
                      <a:tcPr marL="52703" marR="52703" marT="0" marB="0" anchor="ctr">
                        <a:noFill/>
                      </a:tcPr>
                    </a:tc>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任何电场</a:t>
                          </a:r>
                        </a:p>
                      </a:txBody>
                      <a:tcPr marL="52703" marR="52703" marT="0" marB="0" anchor="ctr">
                        <a:no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某点的电场强度为确定值，大小及方向与</a:t>
                          </a:r>
                          <a:r>
                            <a:rPr lang="en-US" sz="2000" b="1" kern="100" dirty="0">
                              <a:solidFill>
                                <a:schemeClr val="tx1"/>
                              </a:solidFill>
                              <a:effectLst/>
                              <a:latin typeface="Times New Roman" pitchFamily="18" charset="0"/>
                              <a:ea typeface="黑体" pitchFamily="49" charset="-122"/>
                              <a:cs typeface="Times New Roman" pitchFamily="18" charset="0"/>
                            </a:rPr>
                            <a:t>F</a:t>
                          </a:r>
                          <a:r>
                            <a:rPr lang="zh-CN" sz="2000" b="1" kern="100" dirty="0">
                              <a:solidFill>
                                <a:schemeClr val="tx1"/>
                              </a:solidFill>
                              <a:effectLst/>
                              <a:latin typeface="Times New Roman" pitchFamily="18" charset="0"/>
                              <a:ea typeface="黑体" pitchFamily="49" charset="-122"/>
                              <a:cs typeface="Times New Roman" pitchFamily="18" charset="0"/>
                            </a:rPr>
                            <a:t>及</a:t>
                          </a:r>
                          <a:r>
                            <a:rPr lang="en-US" sz="2000" b="1" kern="100" dirty="0">
                              <a:solidFill>
                                <a:schemeClr val="tx1"/>
                              </a:solidFill>
                              <a:effectLst/>
                              <a:latin typeface="Times New Roman" pitchFamily="18" charset="0"/>
                              <a:ea typeface="黑体" pitchFamily="49" charset="-122"/>
                              <a:cs typeface="Times New Roman" pitchFamily="18" charset="0"/>
                            </a:rPr>
                            <a:t>q</a:t>
                          </a:r>
                          <a:r>
                            <a:rPr lang="zh-CN" sz="2000" b="1" kern="100" dirty="0">
                              <a:solidFill>
                                <a:schemeClr val="tx1"/>
                              </a:solidFill>
                              <a:effectLst/>
                              <a:latin typeface="Times New Roman" pitchFamily="18" charset="0"/>
                              <a:ea typeface="黑体" pitchFamily="49" charset="-122"/>
                              <a:cs typeface="Times New Roman" pitchFamily="18" charset="0"/>
                            </a:rPr>
                            <a:t>无关</a:t>
                          </a:r>
                        </a:p>
                      </a:txBody>
                      <a:tcPr marL="52703" marR="52703" marT="0" marB="0" anchor="ctr">
                        <a:noFill/>
                      </a:tcPr>
                    </a:tc>
                    <a:extLst>
                      <a:ext uri="{0D108BD9-81ED-4DB2-BD59-A6C34878D82A}">
                        <a16:rowId xmlns:a16="http://schemas.microsoft.com/office/drawing/2014/main" xmlns="" val="626746110"/>
                      </a:ext>
                    </a:extLst>
                  </a:tr>
                  <a:tr h="1330256">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决定式</a:t>
                          </a:r>
                        </a:p>
                      </a:txBody>
                      <a:tcPr marL="52703" marR="52703" marT="0" marB="0" anchor="ctr">
                        <a:noFill/>
                      </a:tcPr>
                    </a:tc>
                    <a:tc>
                      <a:txBody>
                        <a:bodyPr/>
                        <a:lstStyle/>
                        <a:p>
                          <a:pPr algn="ctr">
                            <a:lnSpc>
                              <a:spcPct val="150000"/>
                            </a:lnSpc>
                            <a:spcAft>
                              <a:spcPts val="0"/>
                            </a:spcAft>
                            <a:tabLst>
                              <a:tab pos="3510915" algn="l"/>
                            </a:tabLst>
                          </a:pPr>
                          <a:r>
                            <a:rPr lang="en-US" sz="2000" b="1" kern="100" dirty="0" smtClean="0">
                              <a:solidFill>
                                <a:schemeClr val="tx1"/>
                              </a:solidFill>
                              <a:effectLst/>
                              <a:latin typeface="Times New Roman" pitchFamily="18" charset="0"/>
                              <a:ea typeface="黑体" pitchFamily="49" charset="-122"/>
                              <a:cs typeface="Times New Roman" pitchFamily="18" charset="0"/>
                            </a:rPr>
                            <a:t>E</a:t>
                          </a:r>
                          <a:r>
                            <a:rPr lang="zh-CN" sz="2000" b="1" kern="100" dirty="0">
                              <a:solidFill>
                                <a:schemeClr val="tx1"/>
                              </a:solidFill>
                              <a:effectLst/>
                              <a:latin typeface="Times New Roman" pitchFamily="18" charset="0"/>
                              <a:ea typeface="黑体" pitchFamily="49" charset="-122"/>
                              <a:cs typeface="Times New Roman" pitchFamily="18" charset="0"/>
                            </a:rPr>
                            <a:t>＝</a:t>
                          </a:r>
                          <a:r>
                            <a:rPr lang="en-US" sz="2000" b="1" kern="100" dirty="0" smtClean="0">
                              <a:solidFill>
                                <a:schemeClr val="tx1"/>
                              </a:solidFill>
                              <a:effectLst/>
                              <a:latin typeface="Times New Roman" pitchFamily="18" charset="0"/>
                              <a:ea typeface="黑体" pitchFamily="49" charset="-122"/>
                              <a:cs typeface="Times New Roman" pitchFamily="18" charset="0"/>
                            </a:rPr>
                            <a:t>k</a:t>
                          </a:r>
                          <a14:m>
                            <m:oMath xmlns:m="http://schemas.openxmlformats.org/officeDocument/2006/math">
                              <m:f>
                                <m:fPr>
                                  <m:ctrlPr>
                                    <a:rPr lang="en-US" altLang="zh-CN" sz="2000" b="1" i="1" kern="100" smtClean="0">
                                      <a:solidFill>
                                        <a:schemeClr val="tx1"/>
                                      </a:solidFill>
                                      <a:effectLst/>
                                      <a:latin typeface="Cambria Math"/>
                                      <a:ea typeface="+mn-ea"/>
                                    </a:rPr>
                                  </m:ctrlPr>
                                </m:fPr>
                                <m:num>
                                  <m:r>
                                    <a:rPr lang="en-US" altLang="zh-CN" sz="2000" b="1" i="1" kern="100" smtClean="0">
                                      <a:solidFill>
                                        <a:schemeClr val="tx1"/>
                                      </a:solidFill>
                                      <a:effectLst/>
                                      <a:latin typeface="Cambria Math"/>
                                      <a:ea typeface="+mn-ea"/>
                                    </a:rPr>
                                    <m:t>𝑸</m:t>
                                  </m:r>
                                </m:num>
                                <m:den>
                                  <m:sSup>
                                    <m:sSupPr>
                                      <m:ctrlPr>
                                        <a:rPr lang="en-US" altLang="zh-CN" sz="2000" b="1" i="1" kern="100" smtClean="0">
                                          <a:solidFill>
                                            <a:schemeClr val="tx1"/>
                                          </a:solidFill>
                                          <a:effectLst/>
                                          <a:latin typeface="Cambria Math"/>
                                          <a:ea typeface="+mn-ea"/>
                                        </a:rPr>
                                      </m:ctrlPr>
                                    </m:sSupPr>
                                    <m:e>
                                      <m:r>
                                        <a:rPr lang="en-US" altLang="zh-CN" sz="2000" b="1" i="1" kern="100" smtClean="0">
                                          <a:solidFill>
                                            <a:schemeClr val="tx1"/>
                                          </a:solidFill>
                                          <a:effectLst/>
                                          <a:latin typeface="Cambria Math"/>
                                          <a:ea typeface="+mn-ea"/>
                                        </a:rPr>
                                        <m:t>𝒓</m:t>
                                      </m:r>
                                    </m:e>
                                    <m:sup>
                                      <m:r>
                                        <a:rPr lang="en-US" altLang="zh-CN" sz="2000" b="1" i="1" kern="100" smtClean="0">
                                          <a:solidFill>
                                            <a:schemeClr val="tx1"/>
                                          </a:solidFill>
                                          <a:effectLst/>
                                          <a:latin typeface="Cambria Math"/>
                                          <a:ea typeface="+mn-ea"/>
                                        </a:rPr>
                                        <m:t>𝟐</m:t>
                                      </m:r>
                                    </m:sup>
                                  </m:sSup>
                                </m:den>
                              </m:f>
                            </m:oMath>
                          </a14:m>
                          <a:endParaRPr lang="zh-CN" sz="2000" b="1" kern="100" dirty="0">
                            <a:solidFill>
                              <a:schemeClr val="tx1"/>
                            </a:solidFill>
                            <a:effectLst/>
                            <a:latin typeface="Times New Roman" pitchFamily="18" charset="0"/>
                            <a:ea typeface="黑体" pitchFamily="49" charset="-122"/>
                            <a:cs typeface="Times New Roman" pitchFamily="18" charset="0"/>
                          </a:endParaRPr>
                        </a:p>
                      </a:txBody>
                      <a:tcPr marL="52703" marR="52703" marT="0" marB="0" anchor="ctr">
                        <a:no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真空中的点电荷的电场</a:t>
                          </a:r>
                        </a:p>
                      </a:txBody>
                      <a:tcPr marL="52703" marR="52703" marT="0" marB="0" anchor="ctr">
                        <a:no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某点的电场强度</a:t>
                          </a:r>
                          <a:r>
                            <a:rPr lang="en-US" sz="2000" b="1" kern="100" dirty="0">
                              <a:solidFill>
                                <a:schemeClr val="tx1"/>
                              </a:solidFill>
                              <a:effectLst/>
                              <a:latin typeface="Times New Roman" pitchFamily="18" charset="0"/>
                              <a:ea typeface="黑体" pitchFamily="49" charset="-122"/>
                              <a:cs typeface="Times New Roman" pitchFamily="18" charset="0"/>
                            </a:rPr>
                            <a:t>E</a:t>
                          </a:r>
                          <a:r>
                            <a:rPr lang="zh-CN" sz="2000" b="1" kern="100" dirty="0">
                              <a:solidFill>
                                <a:schemeClr val="tx1"/>
                              </a:solidFill>
                              <a:effectLst/>
                              <a:latin typeface="Times New Roman" pitchFamily="18" charset="0"/>
                              <a:ea typeface="黑体" pitchFamily="49" charset="-122"/>
                              <a:cs typeface="Times New Roman" pitchFamily="18" charset="0"/>
                            </a:rPr>
                            <a:t>由场源电荷</a:t>
                          </a:r>
                          <a:r>
                            <a:rPr lang="en-US" sz="2000" b="1" kern="100" dirty="0">
                              <a:solidFill>
                                <a:schemeClr val="tx1"/>
                              </a:solidFill>
                              <a:effectLst/>
                              <a:latin typeface="Times New Roman" pitchFamily="18" charset="0"/>
                              <a:ea typeface="黑体" pitchFamily="49" charset="-122"/>
                              <a:cs typeface="Times New Roman" pitchFamily="18" charset="0"/>
                            </a:rPr>
                            <a:t>Q</a:t>
                          </a:r>
                          <a:r>
                            <a:rPr lang="zh-CN" sz="2000" b="1" kern="100" dirty="0">
                              <a:solidFill>
                                <a:schemeClr val="tx1"/>
                              </a:solidFill>
                              <a:effectLst/>
                              <a:latin typeface="Times New Roman" pitchFamily="18" charset="0"/>
                              <a:ea typeface="黑体" pitchFamily="49" charset="-122"/>
                              <a:cs typeface="Times New Roman" pitchFamily="18" charset="0"/>
                            </a:rPr>
                            <a:t>和该点到场源电荷的距离</a:t>
                          </a:r>
                          <a:r>
                            <a:rPr lang="en-US" sz="2000" b="1" kern="100" dirty="0">
                              <a:solidFill>
                                <a:schemeClr val="tx1"/>
                              </a:solidFill>
                              <a:effectLst/>
                              <a:latin typeface="Times New Roman" pitchFamily="18" charset="0"/>
                              <a:ea typeface="黑体" pitchFamily="49" charset="-122"/>
                              <a:cs typeface="Times New Roman" pitchFamily="18" charset="0"/>
                            </a:rPr>
                            <a:t>r</a:t>
                          </a:r>
                          <a:r>
                            <a:rPr lang="zh-CN" sz="2000" b="1" kern="100" dirty="0">
                              <a:solidFill>
                                <a:schemeClr val="tx1"/>
                              </a:solidFill>
                              <a:effectLst/>
                              <a:latin typeface="Times New Roman" pitchFamily="18" charset="0"/>
                              <a:ea typeface="黑体" pitchFamily="49" charset="-122"/>
                              <a:cs typeface="Times New Roman" pitchFamily="18" charset="0"/>
                            </a:rPr>
                            <a:t>决定</a:t>
                          </a:r>
                        </a:p>
                      </a:txBody>
                      <a:tcPr marL="52703" marR="52703" marT="0" marB="0" anchor="ctr">
                        <a:noFill/>
                      </a:tcPr>
                    </a:tc>
                    <a:extLst>
                      <a:ext uri="{0D108BD9-81ED-4DB2-BD59-A6C34878D82A}">
                        <a16:rowId xmlns:a16="http://schemas.microsoft.com/office/drawing/2014/main" xmlns="" val="2278926483"/>
                      </a:ext>
                    </a:extLst>
                  </a:tr>
                  <a:tr h="1207010">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关系式</a:t>
                          </a:r>
                        </a:p>
                      </a:txBody>
                      <a:tcPr marL="52703" marR="52703" marT="0" marB="0" anchor="ctr">
                        <a:noFill/>
                      </a:tcPr>
                    </a:tc>
                    <a:tc>
                      <a:txBody>
                        <a:bodyPr/>
                        <a:lstStyle/>
                        <a:p>
                          <a:pPr algn="ctr">
                            <a:lnSpc>
                              <a:spcPct val="150000"/>
                            </a:lnSpc>
                            <a:spcAft>
                              <a:spcPts val="0"/>
                            </a:spcAft>
                            <a:tabLst>
                              <a:tab pos="3510915" algn="l"/>
                            </a:tabLst>
                          </a:pPr>
                          <a:r>
                            <a:rPr lang="en-US" sz="2000" b="1" kern="100" dirty="0" smtClean="0">
                              <a:solidFill>
                                <a:schemeClr val="tx1"/>
                              </a:solidFill>
                              <a:effectLst/>
                              <a:latin typeface="Times New Roman" pitchFamily="18" charset="0"/>
                              <a:ea typeface="黑体" pitchFamily="49" charset="-122"/>
                              <a:cs typeface="Times New Roman" pitchFamily="18" charset="0"/>
                            </a:rPr>
                            <a:t>E</a:t>
                          </a:r>
                          <a:r>
                            <a:rPr lang="zh-CN" sz="2000" b="1" kern="100" dirty="0" smtClean="0">
                              <a:solidFill>
                                <a:schemeClr val="tx1"/>
                              </a:solidFill>
                              <a:effectLst/>
                              <a:latin typeface="Times New Roman" pitchFamily="18" charset="0"/>
                              <a:ea typeface="黑体" pitchFamily="49" charset="-122"/>
                              <a:cs typeface="Times New Roman" pitchFamily="18" charset="0"/>
                            </a:rPr>
                            <a:t>＝</a:t>
                          </a:r>
                          <a14:m>
                            <m:oMath xmlns:m="http://schemas.openxmlformats.org/officeDocument/2006/math">
                              <m:f>
                                <m:fPr>
                                  <m:ctrlPr>
                                    <a:rPr lang="en-US" altLang="zh-CN" sz="2000" b="1" i="1" kern="100" smtClean="0">
                                      <a:solidFill>
                                        <a:schemeClr val="tx1"/>
                                      </a:solidFill>
                                      <a:effectLst/>
                                      <a:latin typeface="Cambria Math"/>
                                      <a:ea typeface="+mn-ea"/>
                                    </a:rPr>
                                  </m:ctrlPr>
                                </m:fPr>
                                <m:num>
                                  <m:r>
                                    <a:rPr lang="en-US" altLang="zh-CN" sz="2000" b="1" i="1" kern="100" smtClean="0">
                                      <a:solidFill>
                                        <a:schemeClr val="tx1"/>
                                      </a:solidFill>
                                      <a:effectLst/>
                                      <a:latin typeface="Cambria Math"/>
                                      <a:ea typeface="+mn-ea"/>
                                    </a:rPr>
                                    <m:t>𝑼</m:t>
                                  </m:r>
                                </m:num>
                                <m:den>
                                  <m:r>
                                    <a:rPr lang="en-US" altLang="zh-CN" sz="2000" b="1" i="1" kern="100" smtClean="0">
                                      <a:solidFill>
                                        <a:schemeClr val="tx1"/>
                                      </a:solidFill>
                                      <a:effectLst/>
                                      <a:latin typeface="Cambria Math"/>
                                      <a:ea typeface="+mn-ea"/>
                                    </a:rPr>
                                    <m:t>𝒅</m:t>
                                  </m:r>
                                </m:den>
                              </m:f>
                            </m:oMath>
                          </a14:m>
                          <a:endParaRPr lang="zh-CN" sz="2000" b="1" kern="100" dirty="0">
                            <a:solidFill>
                              <a:schemeClr val="tx1"/>
                            </a:solidFill>
                            <a:effectLst/>
                            <a:latin typeface="Times New Roman" pitchFamily="18" charset="0"/>
                            <a:ea typeface="黑体" pitchFamily="49" charset="-122"/>
                            <a:cs typeface="Times New Roman" pitchFamily="18" charset="0"/>
                          </a:endParaRPr>
                        </a:p>
                      </a:txBody>
                      <a:tcPr marL="52703" marR="52703" marT="0" marB="0" anchor="ctr">
                        <a:no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匀强电场</a:t>
                          </a:r>
                        </a:p>
                      </a:txBody>
                      <a:tcPr marL="52703" marR="52703" marT="0" marB="0" anchor="ctr">
                        <a:noFill/>
                      </a:tcPr>
                    </a:tc>
                    <a:tc>
                      <a:txBody>
                        <a:bodyPr/>
                        <a:lstStyle/>
                        <a:p>
                          <a:pPr algn="l">
                            <a:lnSpc>
                              <a:spcPct val="150000"/>
                            </a:lnSpc>
                            <a:spcAft>
                              <a:spcPts val="0"/>
                            </a:spcAft>
                            <a:tabLst>
                              <a:tab pos="3510915" algn="l"/>
                            </a:tabLst>
                          </a:pPr>
                          <a:r>
                            <a:rPr lang="en-US" sz="2000" b="1" kern="100" dirty="0">
                              <a:solidFill>
                                <a:schemeClr val="tx1"/>
                              </a:solidFill>
                              <a:effectLst/>
                              <a:latin typeface="Times New Roman" pitchFamily="18" charset="0"/>
                              <a:ea typeface="黑体" pitchFamily="49" charset="-122"/>
                              <a:cs typeface="Times New Roman" pitchFamily="18" charset="0"/>
                            </a:rPr>
                            <a:t>d</a:t>
                          </a:r>
                          <a:r>
                            <a:rPr lang="zh-CN" sz="2000" b="1" kern="100" dirty="0">
                              <a:solidFill>
                                <a:schemeClr val="tx1"/>
                              </a:solidFill>
                              <a:effectLst/>
                              <a:latin typeface="Times New Roman" pitchFamily="18" charset="0"/>
                              <a:ea typeface="黑体" pitchFamily="49" charset="-122"/>
                              <a:cs typeface="Times New Roman" pitchFamily="18" charset="0"/>
                            </a:rPr>
                            <a:t>是沿电场方向的距离</a:t>
                          </a:r>
                        </a:p>
                      </a:txBody>
                      <a:tcPr marL="52703" marR="52703" marT="0" marB="0" anchor="ctr">
                        <a:noFill/>
                      </a:tcPr>
                    </a:tc>
                    <a:extLst>
                      <a:ext uri="{0D108BD9-81ED-4DB2-BD59-A6C34878D82A}">
                        <a16:rowId xmlns:a16="http://schemas.microsoft.com/office/drawing/2014/main" xmlns="" val="1354282475"/>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248438356"/>
                  </p:ext>
                </p:extLst>
              </p:nvPr>
            </p:nvGraphicFramePr>
            <p:xfrm>
              <a:off x="683568" y="339502"/>
              <a:ext cx="8100900" cy="4475470"/>
            </p:xfrm>
            <a:graphic>
              <a:graphicData uri="http://schemas.openxmlformats.org/drawingml/2006/table">
                <a:tbl>
                  <a:tblPr>
                    <a:tableStyleId>{5C22544A-7EE6-4342-B048-85BDC9FD1C3A}</a:tableStyleId>
                  </a:tblPr>
                  <a:tblGrid>
                    <a:gridCol w="1151459">
                      <a:extLst>
                        <a:ext uri="{9D8B030D-6E8A-4147-A177-3AD203B41FA5}">
                          <a16:colId xmlns:a16="http://schemas.microsoft.com/office/drawing/2014/main" xmlns:a14="http://schemas.microsoft.com/office/drawing/2010/main" xmlns="" val="2195261967"/>
                        </a:ext>
                      </a:extLst>
                    </a:gridCol>
                    <a:gridCol w="1224806">
                      <a:extLst>
                        <a:ext uri="{9D8B030D-6E8A-4147-A177-3AD203B41FA5}">
                          <a16:colId xmlns:a16="http://schemas.microsoft.com/office/drawing/2014/main" xmlns:a14="http://schemas.microsoft.com/office/drawing/2010/main" xmlns="" val="2816613717"/>
                        </a:ext>
                      </a:extLst>
                    </a:gridCol>
                    <a:gridCol w="1907074">
                      <a:extLst>
                        <a:ext uri="{9D8B030D-6E8A-4147-A177-3AD203B41FA5}">
                          <a16:colId xmlns:a16="http://schemas.microsoft.com/office/drawing/2014/main" xmlns:a14="http://schemas.microsoft.com/office/drawing/2010/main" xmlns="" val="3546447102"/>
                        </a:ext>
                      </a:extLst>
                    </a:gridCol>
                    <a:gridCol w="3817561">
                      <a:extLst>
                        <a:ext uri="{9D8B030D-6E8A-4147-A177-3AD203B41FA5}">
                          <a16:colId xmlns:a16="http://schemas.microsoft.com/office/drawing/2014/main" xmlns:a14="http://schemas.microsoft.com/office/drawing/2010/main" xmlns="" val="3470539216"/>
                        </a:ext>
                      </a:extLst>
                    </a:gridCol>
                  </a:tblGrid>
                  <a:tr h="628718">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项目</a:t>
                          </a:r>
                        </a:p>
                      </a:txBody>
                      <a:tcPr marL="52703" marR="52703" marT="0" marB="0" anchor="ctr">
                        <a:no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公式</a:t>
                          </a:r>
                        </a:p>
                      </a:txBody>
                      <a:tcPr marL="52703" marR="52703" marT="0" marB="0" anchor="ctr">
                        <a:noFill/>
                      </a:tcPr>
                    </a:tc>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适用条件</a:t>
                          </a:r>
                        </a:p>
                      </a:txBody>
                      <a:tcPr marL="52703" marR="52703" marT="0" marB="0" anchor="ctr">
                        <a:no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特点</a:t>
                          </a:r>
                        </a:p>
                      </a:txBody>
                      <a:tcPr marL="52703" marR="52703" marT="0" marB="0" anchor="ctr">
                        <a:noFill/>
                      </a:tcPr>
                    </a:tc>
                    <a:extLst>
                      <a:ext uri="{0D108BD9-81ED-4DB2-BD59-A6C34878D82A}">
                        <a16:rowId xmlns:a16="http://schemas.microsoft.com/office/drawing/2014/main" xmlns:a14="http://schemas.microsoft.com/office/drawing/2010/main" xmlns="" val="3782675040"/>
                      </a:ext>
                    </a:extLst>
                  </a:tr>
                  <a:tr h="1309486">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定义式</a:t>
                          </a:r>
                        </a:p>
                      </a:txBody>
                      <a:tcPr marL="52703" marR="52703" marT="0" marB="0" anchor="ctr">
                        <a:noFill/>
                      </a:tcPr>
                    </a:tc>
                    <a:tc>
                      <a:txBody>
                        <a:bodyPr/>
                        <a:lstStyle/>
                        <a:p>
                          <a:endParaRPr lang="zh-CN"/>
                        </a:p>
                      </a:txBody>
                      <a:tcPr marL="52703" marR="52703" marT="0" marB="0" anchor="ctr">
                        <a:blipFill rotWithShape="1">
                          <a:blip r:embed="rId2"/>
                          <a:stretch>
                            <a:fillRect l="-94030" t="-48372" r="-467662" b="-193488"/>
                          </a:stretch>
                        </a:blipFill>
                      </a:tcPr>
                    </a:tc>
                    <a:tc>
                      <a:txBody>
                        <a:bodyPr/>
                        <a:lstStyle/>
                        <a:p>
                          <a:pPr algn="ctr">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任何电场</a:t>
                          </a:r>
                        </a:p>
                      </a:txBody>
                      <a:tcPr marL="52703" marR="52703" marT="0" marB="0" anchor="ctr">
                        <a:no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某点的电场强度为确定值，大小及方向与</a:t>
                          </a:r>
                          <a:r>
                            <a:rPr lang="en-US" sz="2000" b="1" kern="100" dirty="0">
                              <a:solidFill>
                                <a:schemeClr val="tx1"/>
                              </a:solidFill>
                              <a:effectLst/>
                              <a:latin typeface="Times New Roman" pitchFamily="18" charset="0"/>
                              <a:ea typeface="黑体" pitchFamily="49" charset="-122"/>
                              <a:cs typeface="Times New Roman" pitchFamily="18" charset="0"/>
                            </a:rPr>
                            <a:t>F</a:t>
                          </a:r>
                          <a:r>
                            <a:rPr lang="zh-CN" sz="2000" b="1" kern="100" dirty="0">
                              <a:solidFill>
                                <a:schemeClr val="tx1"/>
                              </a:solidFill>
                              <a:effectLst/>
                              <a:latin typeface="Times New Roman" pitchFamily="18" charset="0"/>
                              <a:ea typeface="黑体" pitchFamily="49" charset="-122"/>
                              <a:cs typeface="Times New Roman" pitchFamily="18" charset="0"/>
                            </a:rPr>
                            <a:t>及</a:t>
                          </a:r>
                          <a:r>
                            <a:rPr lang="en-US" sz="2000" b="1" kern="100" dirty="0">
                              <a:solidFill>
                                <a:schemeClr val="tx1"/>
                              </a:solidFill>
                              <a:effectLst/>
                              <a:latin typeface="Times New Roman" pitchFamily="18" charset="0"/>
                              <a:ea typeface="黑体" pitchFamily="49" charset="-122"/>
                              <a:cs typeface="Times New Roman" pitchFamily="18" charset="0"/>
                            </a:rPr>
                            <a:t>q</a:t>
                          </a:r>
                          <a:r>
                            <a:rPr lang="zh-CN" sz="2000" b="1" kern="100" dirty="0">
                              <a:solidFill>
                                <a:schemeClr val="tx1"/>
                              </a:solidFill>
                              <a:effectLst/>
                              <a:latin typeface="Times New Roman" pitchFamily="18" charset="0"/>
                              <a:ea typeface="黑体" pitchFamily="49" charset="-122"/>
                              <a:cs typeface="Times New Roman" pitchFamily="18" charset="0"/>
                            </a:rPr>
                            <a:t>无关</a:t>
                          </a:r>
                        </a:p>
                      </a:txBody>
                      <a:tcPr marL="52703" marR="52703" marT="0" marB="0" anchor="ctr">
                        <a:noFill/>
                      </a:tcPr>
                    </a:tc>
                    <a:extLst>
                      <a:ext uri="{0D108BD9-81ED-4DB2-BD59-A6C34878D82A}">
                        <a16:rowId xmlns:a16="http://schemas.microsoft.com/office/drawing/2014/main" xmlns:a14="http://schemas.microsoft.com/office/drawing/2010/main" xmlns="" val="626746110"/>
                      </a:ext>
                    </a:extLst>
                  </a:tr>
                  <a:tr h="1330256">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决定式</a:t>
                          </a:r>
                        </a:p>
                      </a:txBody>
                      <a:tcPr marL="52703" marR="52703" marT="0" marB="0" anchor="ctr">
                        <a:noFill/>
                      </a:tcPr>
                    </a:tc>
                    <a:tc>
                      <a:txBody>
                        <a:bodyPr/>
                        <a:lstStyle/>
                        <a:p>
                          <a:endParaRPr lang="zh-CN"/>
                        </a:p>
                      </a:txBody>
                      <a:tcPr marL="52703" marR="52703" marT="0" marB="0" anchor="ctr">
                        <a:blipFill rotWithShape="1">
                          <a:blip r:embed="rId2"/>
                          <a:stretch>
                            <a:fillRect l="-94030" t="-146330" r="-467662" b="-90826"/>
                          </a:stretch>
                        </a:blip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真空中的点电荷的电场</a:t>
                          </a:r>
                        </a:p>
                      </a:txBody>
                      <a:tcPr marL="52703" marR="52703" marT="0" marB="0" anchor="ctr">
                        <a:noFill/>
                      </a:tcPr>
                    </a:tc>
                    <a:tc>
                      <a:txBody>
                        <a:bodyPr/>
                        <a:lstStyle/>
                        <a:p>
                          <a:pPr algn="l">
                            <a:lnSpc>
                              <a:spcPct val="150000"/>
                            </a:lnSpc>
                            <a:spcAft>
                              <a:spcPts val="0"/>
                            </a:spcAft>
                            <a:tabLst>
                              <a:tab pos="3510915" algn="l"/>
                            </a:tabLst>
                          </a:pPr>
                          <a:r>
                            <a:rPr lang="zh-CN" sz="2000" b="1" kern="100" dirty="0">
                              <a:solidFill>
                                <a:schemeClr val="tx1"/>
                              </a:solidFill>
                              <a:effectLst/>
                              <a:latin typeface="Times New Roman" pitchFamily="18" charset="0"/>
                              <a:ea typeface="黑体" pitchFamily="49" charset="-122"/>
                              <a:cs typeface="Times New Roman" pitchFamily="18" charset="0"/>
                            </a:rPr>
                            <a:t>某点的电场强度</a:t>
                          </a:r>
                          <a:r>
                            <a:rPr lang="en-US" sz="2000" b="1" kern="100" dirty="0">
                              <a:solidFill>
                                <a:schemeClr val="tx1"/>
                              </a:solidFill>
                              <a:effectLst/>
                              <a:latin typeface="Times New Roman" pitchFamily="18" charset="0"/>
                              <a:ea typeface="黑体" pitchFamily="49" charset="-122"/>
                              <a:cs typeface="Times New Roman" pitchFamily="18" charset="0"/>
                            </a:rPr>
                            <a:t>E</a:t>
                          </a:r>
                          <a:r>
                            <a:rPr lang="zh-CN" sz="2000" b="1" kern="100" dirty="0">
                              <a:solidFill>
                                <a:schemeClr val="tx1"/>
                              </a:solidFill>
                              <a:effectLst/>
                              <a:latin typeface="Times New Roman" pitchFamily="18" charset="0"/>
                              <a:ea typeface="黑体" pitchFamily="49" charset="-122"/>
                              <a:cs typeface="Times New Roman" pitchFamily="18" charset="0"/>
                            </a:rPr>
                            <a:t>由场源电荷</a:t>
                          </a:r>
                          <a:r>
                            <a:rPr lang="en-US" sz="2000" b="1" kern="100" dirty="0">
                              <a:solidFill>
                                <a:schemeClr val="tx1"/>
                              </a:solidFill>
                              <a:effectLst/>
                              <a:latin typeface="Times New Roman" pitchFamily="18" charset="0"/>
                              <a:ea typeface="黑体" pitchFamily="49" charset="-122"/>
                              <a:cs typeface="Times New Roman" pitchFamily="18" charset="0"/>
                            </a:rPr>
                            <a:t>Q</a:t>
                          </a:r>
                          <a:r>
                            <a:rPr lang="zh-CN" sz="2000" b="1" kern="100" dirty="0">
                              <a:solidFill>
                                <a:schemeClr val="tx1"/>
                              </a:solidFill>
                              <a:effectLst/>
                              <a:latin typeface="Times New Roman" pitchFamily="18" charset="0"/>
                              <a:ea typeface="黑体" pitchFamily="49" charset="-122"/>
                              <a:cs typeface="Times New Roman" pitchFamily="18" charset="0"/>
                            </a:rPr>
                            <a:t>和该点到场源电荷的距离</a:t>
                          </a:r>
                          <a:r>
                            <a:rPr lang="en-US" sz="2000" b="1" kern="100" dirty="0">
                              <a:solidFill>
                                <a:schemeClr val="tx1"/>
                              </a:solidFill>
                              <a:effectLst/>
                              <a:latin typeface="Times New Roman" pitchFamily="18" charset="0"/>
                              <a:ea typeface="黑体" pitchFamily="49" charset="-122"/>
                              <a:cs typeface="Times New Roman" pitchFamily="18" charset="0"/>
                            </a:rPr>
                            <a:t>r</a:t>
                          </a:r>
                          <a:r>
                            <a:rPr lang="zh-CN" sz="2000" b="1" kern="100" dirty="0">
                              <a:solidFill>
                                <a:schemeClr val="tx1"/>
                              </a:solidFill>
                              <a:effectLst/>
                              <a:latin typeface="Times New Roman" pitchFamily="18" charset="0"/>
                              <a:ea typeface="黑体" pitchFamily="49" charset="-122"/>
                              <a:cs typeface="Times New Roman" pitchFamily="18" charset="0"/>
                            </a:rPr>
                            <a:t>决定</a:t>
                          </a:r>
                        </a:p>
                      </a:txBody>
                      <a:tcPr marL="52703" marR="52703" marT="0" marB="0" anchor="ctr">
                        <a:noFill/>
                      </a:tcPr>
                    </a:tc>
                    <a:extLst>
                      <a:ext uri="{0D108BD9-81ED-4DB2-BD59-A6C34878D82A}">
                        <a16:rowId xmlns:a16="http://schemas.microsoft.com/office/drawing/2014/main" xmlns:a14="http://schemas.microsoft.com/office/drawing/2010/main" xmlns="" val="2278926483"/>
                      </a:ext>
                    </a:extLst>
                  </a:tr>
                  <a:tr h="1207010">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关系式</a:t>
                          </a:r>
                        </a:p>
                      </a:txBody>
                      <a:tcPr marL="52703" marR="52703" marT="0" marB="0" anchor="ctr">
                        <a:noFill/>
                      </a:tcPr>
                    </a:tc>
                    <a:tc>
                      <a:txBody>
                        <a:bodyPr/>
                        <a:lstStyle/>
                        <a:p>
                          <a:endParaRPr lang="zh-CN"/>
                        </a:p>
                      </a:txBody>
                      <a:tcPr marL="52703" marR="52703" marT="0" marB="0" anchor="ctr">
                        <a:blipFill rotWithShape="1">
                          <a:blip r:embed="rId2"/>
                          <a:stretch>
                            <a:fillRect l="-94030" t="-271212" r="-467662"/>
                          </a:stretch>
                        </a:blipFill>
                      </a:tcPr>
                    </a:tc>
                    <a:tc>
                      <a:txBody>
                        <a:bodyPr/>
                        <a:lstStyle/>
                        <a:p>
                          <a:pPr algn="ctr">
                            <a:lnSpc>
                              <a:spcPct val="150000"/>
                            </a:lnSpc>
                            <a:spcAft>
                              <a:spcPts val="0"/>
                            </a:spcAft>
                            <a:tabLst>
                              <a:tab pos="3510915" algn="l"/>
                            </a:tabLst>
                          </a:pPr>
                          <a:r>
                            <a:rPr lang="zh-CN" sz="2000" b="1" kern="100">
                              <a:solidFill>
                                <a:schemeClr val="tx1"/>
                              </a:solidFill>
                              <a:effectLst/>
                              <a:latin typeface="Times New Roman" pitchFamily="18" charset="0"/>
                              <a:ea typeface="黑体" pitchFamily="49" charset="-122"/>
                              <a:cs typeface="Times New Roman" pitchFamily="18" charset="0"/>
                            </a:rPr>
                            <a:t>匀强电场</a:t>
                          </a:r>
                        </a:p>
                      </a:txBody>
                      <a:tcPr marL="52703" marR="52703" marT="0" marB="0" anchor="ctr">
                        <a:noFill/>
                      </a:tcPr>
                    </a:tc>
                    <a:tc>
                      <a:txBody>
                        <a:bodyPr/>
                        <a:lstStyle/>
                        <a:p>
                          <a:pPr algn="l">
                            <a:lnSpc>
                              <a:spcPct val="150000"/>
                            </a:lnSpc>
                            <a:spcAft>
                              <a:spcPts val="0"/>
                            </a:spcAft>
                            <a:tabLst>
                              <a:tab pos="3510915" algn="l"/>
                            </a:tabLst>
                          </a:pPr>
                          <a:r>
                            <a:rPr lang="en-US" sz="2000" b="1" kern="100" dirty="0">
                              <a:solidFill>
                                <a:schemeClr val="tx1"/>
                              </a:solidFill>
                              <a:effectLst/>
                              <a:latin typeface="Times New Roman" pitchFamily="18" charset="0"/>
                              <a:ea typeface="黑体" pitchFamily="49" charset="-122"/>
                              <a:cs typeface="Times New Roman" pitchFamily="18" charset="0"/>
                            </a:rPr>
                            <a:t>d</a:t>
                          </a:r>
                          <a:r>
                            <a:rPr lang="zh-CN" sz="2000" b="1" kern="100" dirty="0">
                              <a:solidFill>
                                <a:schemeClr val="tx1"/>
                              </a:solidFill>
                              <a:effectLst/>
                              <a:latin typeface="Times New Roman" pitchFamily="18" charset="0"/>
                              <a:ea typeface="黑体" pitchFamily="49" charset="-122"/>
                              <a:cs typeface="Times New Roman" pitchFamily="18" charset="0"/>
                            </a:rPr>
                            <a:t>是沿电场方向的距离</a:t>
                          </a:r>
                        </a:p>
                      </a:txBody>
                      <a:tcPr marL="52703" marR="52703" marT="0" marB="0" anchor="ctr">
                        <a:noFill/>
                      </a:tcPr>
                    </a:tc>
                    <a:extLst>
                      <a:ext uri="{0D108BD9-81ED-4DB2-BD59-A6C34878D82A}">
                        <a16:rowId xmlns:a16="http://schemas.microsoft.com/office/drawing/2014/main" xmlns:a14="http://schemas.microsoft.com/office/drawing/2010/main" xmlns="" val="1354282475"/>
                      </a:ext>
                    </a:extLst>
                  </a:tr>
                </a:tbl>
              </a:graphicData>
            </a:graphic>
          </p:graphicFrame>
        </mc:Fallback>
      </mc:AlternateContent>
    </p:spTree>
    <p:extLst>
      <p:ext uri="{BB962C8B-B14F-4D97-AF65-F5344CB8AC3E}">
        <p14:creationId xmlns:p14="http://schemas.microsoft.com/office/powerpoint/2010/main" val="405337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883622"/>
            <a:ext cx="7992888" cy="2862322"/>
          </a:xfrm>
          <a:prstGeom prst="rect">
            <a:avLst/>
          </a:prstGeom>
        </p:spPr>
        <p:txBody>
          <a:bodyPr wrap="square">
            <a:spAutoFit/>
          </a:bodyPr>
          <a:lstStyle/>
          <a:p>
            <a:pPr lvl="0" hangingPunct="0">
              <a:lnSpc>
                <a:spcPct val="150000"/>
              </a:lnSpc>
              <a:defRPr/>
            </a:pPr>
            <a:r>
              <a:rPr lang="en-US" altLang="zh-CN" sz="2400" dirty="0" smtClean="0">
                <a:latin typeface="Times New Roman" pitchFamily="18" charset="0"/>
                <a:ea typeface="黑体" pitchFamily="49" charset="-122"/>
                <a:cs typeface="Times New Roman" pitchFamily="18" charset="0"/>
              </a:rPr>
              <a:t>     </a:t>
            </a:r>
            <a:r>
              <a:rPr lang="zh-CN" altLang="zh-CN" sz="2400" dirty="0" smtClean="0">
                <a:latin typeface="Times New Roman" pitchFamily="18" charset="0"/>
                <a:ea typeface="黑体" pitchFamily="49" charset="-122"/>
                <a:cs typeface="Times New Roman" pitchFamily="18" charset="0"/>
              </a:rPr>
              <a:t>电场线</a:t>
            </a:r>
            <a:r>
              <a:rPr lang="zh-CN" altLang="zh-CN" sz="2400" dirty="0">
                <a:latin typeface="Times New Roman" pitchFamily="18" charset="0"/>
                <a:ea typeface="黑体" pitchFamily="49" charset="-122"/>
                <a:cs typeface="Times New Roman" pitchFamily="18" charset="0"/>
                <a:sym typeface=",isEnd"/>
              </a:rPr>
              <a:t>→</a:t>
            </a:r>
            <a:r>
              <a:rPr lang="zh-CN" altLang="zh-CN" sz="2400" dirty="0">
                <a:solidFill>
                  <a:srgbClr val="FFFF00"/>
                </a:solidFill>
                <a:latin typeface="Times New Roman" pitchFamily="18" charset="0"/>
                <a:ea typeface="黑体" pitchFamily="49" charset="-122"/>
                <a:cs typeface="Times New Roman" pitchFamily="18" charset="0"/>
                <a:sym typeface=",isEnd"/>
              </a:rPr>
              <a:t>不是电荷的运动轨迹</a:t>
            </a:r>
          </a:p>
          <a:p>
            <a:pPr lvl="0" hangingPunct="0">
              <a:lnSpc>
                <a:spcPct val="150000"/>
              </a:lnSpc>
              <a:defRPr/>
            </a:pPr>
            <a:r>
              <a:rPr lang="en-US" altLang="zh-CN" sz="2400" dirty="0">
                <a:latin typeface="Times New Roman" pitchFamily="18" charset="0"/>
                <a:ea typeface="黑体" pitchFamily="49" charset="-122"/>
                <a:cs typeface="Times New Roman" pitchFamily="18" charset="0"/>
              </a:rPr>
              <a:t>(1)</a:t>
            </a:r>
            <a:r>
              <a:rPr lang="zh-CN" altLang="zh-CN" sz="2400" dirty="0">
                <a:latin typeface="Times New Roman" pitchFamily="18" charset="0"/>
                <a:ea typeface="黑体" pitchFamily="49" charset="-122"/>
                <a:cs typeface="Times New Roman" pitchFamily="18" charset="0"/>
              </a:rPr>
              <a:t>为了形象地描述电场中各点电场强度的</a:t>
            </a:r>
            <a:r>
              <a:rPr lang="zh-CN" altLang="en-US" sz="2400" dirty="0">
                <a:latin typeface="Times New Roman" pitchFamily="18" charset="0"/>
                <a:ea typeface="黑体" pitchFamily="49" charset="-122"/>
                <a:cs typeface="Times New Roman" pitchFamily="18" charset="0"/>
              </a:rPr>
              <a:t>大小</a:t>
            </a:r>
            <a:r>
              <a:rPr lang="zh-CN" altLang="zh-CN" sz="2400" dirty="0">
                <a:latin typeface="Times New Roman" pitchFamily="18" charset="0"/>
                <a:ea typeface="黑体" pitchFamily="49" charset="-122"/>
                <a:cs typeface="Times New Roman" pitchFamily="18" charset="0"/>
              </a:rPr>
              <a:t>及</a:t>
            </a:r>
            <a:r>
              <a:rPr lang="zh-CN" altLang="en-US" sz="2400" dirty="0">
                <a:latin typeface="Times New Roman" pitchFamily="18" charset="0"/>
                <a:ea typeface="黑体" pitchFamily="49" charset="-122"/>
                <a:cs typeface="Times New Roman" pitchFamily="18" charset="0"/>
              </a:rPr>
              <a:t>方向，</a:t>
            </a:r>
            <a:r>
              <a:rPr lang="zh-CN" altLang="zh-CN" sz="2400" dirty="0">
                <a:latin typeface="Times New Roman" pitchFamily="18" charset="0"/>
                <a:ea typeface="黑体" pitchFamily="49" charset="-122"/>
                <a:cs typeface="Times New Roman" pitchFamily="18" charset="0"/>
                <a:sym typeface="_⨹_5_63c0e,isEnd"/>
              </a:rPr>
              <a:t>在电场中</a:t>
            </a:r>
            <a:r>
              <a:rPr lang="zh-CN" altLang="zh-CN" sz="2400" dirty="0">
                <a:latin typeface="Times New Roman" pitchFamily="18" charset="0"/>
                <a:ea typeface="黑体" pitchFamily="49" charset="-122"/>
                <a:cs typeface="Times New Roman" pitchFamily="18" charset="0"/>
              </a:rPr>
              <a:t>画出一些有方向的曲线，曲线上每点的</a:t>
            </a:r>
            <a:r>
              <a:rPr lang="zh-CN" altLang="en-US" sz="2400" dirty="0">
                <a:solidFill>
                  <a:srgbClr val="FFFF00"/>
                </a:solidFill>
                <a:latin typeface="Times New Roman" pitchFamily="18" charset="0"/>
                <a:ea typeface="黑体" pitchFamily="49" charset="-122"/>
                <a:cs typeface="Times New Roman" pitchFamily="18" charset="0"/>
              </a:rPr>
              <a:t>切线</a:t>
            </a:r>
            <a:r>
              <a:rPr lang="zh-CN" altLang="en-US" sz="2400" dirty="0">
                <a:latin typeface="Times New Roman" pitchFamily="18" charset="0"/>
                <a:ea typeface="黑体" pitchFamily="49" charset="-122"/>
                <a:cs typeface="Times New Roman" pitchFamily="18" charset="0"/>
              </a:rPr>
              <a:t>方向</a:t>
            </a:r>
            <a:r>
              <a:rPr lang="zh-CN" altLang="zh-CN" sz="2400" dirty="0">
                <a:latin typeface="Times New Roman" pitchFamily="18" charset="0"/>
                <a:ea typeface="黑体" pitchFamily="49" charset="-122"/>
                <a:cs typeface="Times New Roman" pitchFamily="18" charset="0"/>
                <a:sym typeface="_⨹_13_a4e35,isEnd"/>
              </a:rPr>
              <a:t>都跟该点的电场强度方向</a:t>
            </a:r>
            <a:r>
              <a:rPr lang="zh-CN" altLang="zh-CN" sz="2400" dirty="0">
                <a:latin typeface="Times New Roman" pitchFamily="18" charset="0"/>
                <a:ea typeface="黑体" pitchFamily="49" charset="-122"/>
                <a:cs typeface="Times New Roman" pitchFamily="18" charset="0"/>
              </a:rPr>
              <a:t>一致，曲线的</a:t>
            </a:r>
            <a:r>
              <a:rPr lang="zh-CN" altLang="en-US" sz="2400" dirty="0">
                <a:solidFill>
                  <a:srgbClr val="FFFF00"/>
                </a:solidFill>
                <a:latin typeface="Times New Roman" pitchFamily="18" charset="0"/>
                <a:ea typeface="黑体" pitchFamily="49" charset="-122"/>
                <a:cs typeface="Times New Roman" pitchFamily="18" charset="0"/>
              </a:rPr>
              <a:t>疏密</a:t>
            </a:r>
            <a:r>
              <a:rPr lang="zh-CN" altLang="zh-CN" sz="2400" dirty="0">
                <a:latin typeface="Times New Roman" pitchFamily="18" charset="0"/>
                <a:ea typeface="黑体" pitchFamily="49" charset="-122"/>
                <a:cs typeface="Times New Roman" pitchFamily="18" charset="0"/>
              </a:rPr>
              <a:t>表示电场的强弱</a:t>
            </a:r>
            <a:r>
              <a:rPr lang="zh-CN" altLang="en-US" sz="2400" dirty="0" smtClean="0">
                <a:latin typeface="Times New Roman" pitchFamily="18" charset="0"/>
                <a:ea typeface="黑体" pitchFamily="49" charset="-122"/>
                <a:cs typeface="Times New Roman" pitchFamily="18" charset="0"/>
                <a:sym typeface=",isEnd"/>
              </a:rPr>
              <a:t>。</a:t>
            </a:r>
            <a:endParaRPr lang="en-US" altLang="zh-CN" sz="2400" dirty="0">
              <a:latin typeface="Times New Roman" pitchFamily="18" charset="0"/>
              <a:ea typeface="黑体" pitchFamily="49" charset="-122"/>
              <a:cs typeface="Times New Roman" pitchFamily="18" charset="0"/>
              <a:sym typeface=",isEnd"/>
            </a:endParaRPr>
          </a:p>
        </p:txBody>
      </p:sp>
      <p:sp>
        <p:nvSpPr>
          <p:cNvPr id="3" name="文本1"/>
          <p:cNvSpPr txBox="1"/>
          <p:nvPr/>
        </p:nvSpPr>
        <p:spPr>
          <a:xfrm>
            <a:off x="513998" y="195486"/>
            <a:ext cx="7905005" cy="769938"/>
          </a:xfrm>
          <a:prstGeom prst="rect">
            <a:avLst/>
          </a:prstGeom>
          <a:noFill/>
        </p:spPr>
        <p:txBody>
          <a:bodyPr anchor="t"/>
          <a:lstStyle/>
          <a:p>
            <a:pPr marL="0" algn="l"/>
            <a:r>
              <a:rPr lang="zh-CN" altLang="en-US" sz="2400" b="1" i="0" dirty="0">
                <a:latin typeface="Times New Roman" pitchFamily="18" charset="0"/>
                <a:ea typeface="黑体" pitchFamily="49" charset="-122"/>
                <a:cs typeface="Times New Roman" pitchFamily="18" charset="0"/>
              </a:rPr>
              <a:t>（三）电场线：</a:t>
            </a:r>
          </a:p>
        </p:txBody>
      </p:sp>
    </p:spTree>
    <p:extLst>
      <p:ext uri="{BB962C8B-B14F-4D97-AF65-F5344CB8AC3E}">
        <p14:creationId xmlns:p14="http://schemas.microsoft.com/office/powerpoint/2010/main" val="32852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23478"/>
            <a:ext cx="3528392" cy="646331"/>
          </a:xfrm>
          <a:prstGeom prst="rect">
            <a:avLst/>
          </a:prstGeom>
        </p:spPr>
        <p:txBody>
          <a:bodyPr wrap="square">
            <a:spAutoFit/>
          </a:bodyPr>
          <a:lstStyle/>
          <a:p>
            <a:pPr>
              <a:lnSpc>
                <a:spcPct val="150000"/>
              </a:lnSpc>
              <a:defRPr/>
            </a:pPr>
            <a:r>
              <a:rPr lang="en-US" altLang="zh-CN" sz="2400" dirty="0" smtClean="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2)</a:t>
            </a:r>
            <a:r>
              <a:rPr lang="zh-CN" altLang="zh-CN" sz="2400" dirty="0">
                <a:latin typeface="Times New Roman" pitchFamily="18" charset="0"/>
                <a:ea typeface="黑体" pitchFamily="49" charset="-122"/>
                <a:cs typeface="Times New Roman" pitchFamily="18" charset="0"/>
              </a:rPr>
              <a:t>电场线的特点</a:t>
            </a:r>
          </a:p>
        </p:txBody>
      </p:sp>
      <p:sp>
        <p:nvSpPr>
          <p:cNvPr id="4" name="矩形 3"/>
          <p:cNvSpPr/>
          <p:nvPr/>
        </p:nvSpPr>
        <p:spPr>
          <a:xfrm>
            <a:off x="1979712" y="866182"/>
            <a:ext cx="5112568" cy="4081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yt_image_10140" title="H_277.7">
            <a:extLst>
              <a:ext uri="">
                <a16:creationId xmlns:a14="http://schemas.microsoft.com/office/drawing/2010/main" xmlns:mc="http://schemas.openxmlformats.org/markup-compatibility/2006" xmlns:p14="http://schemas.microsoft.com/office/powerpoint/2010/main" xmlns:a16="http://schemas.microsoft.com/office/drawing/2014/main" xmlns="" id="{5351258F-BC95-41E6-9372-C2FE361B0291}"/>
              </a:ext>
            </a:extLst>
          </p:cNvPr>
          <p:cNvPicPr>
            <a:picLocks noChangeAspect="1" noChangeArrowheads="1"/>
          </p:cNvPicPr>
          <p:nvPr/>
        </p:nvPicPr>
        <p:blipFill>
          <a:blip r:embed="rId2" cstate="print"/>
          <a:srcRect/>
          <a:stretch>
            <a:fillRect/>
          </a:stretch>
        </p:blipFill>
        <p:spPr bwMode="auto">
          <a:xfrm>
            <a:off x="2091610" y="938190"/>
            <a:ext cx="4928662" cy="395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476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t="69383" r="76290" b="10344"/>
          <a:stretch/>
        </p:blipFill>
        <p:spPr>
          <a:xfrm>
            <a:off x="6816583" y="555287"/>
            <a:ext cx="2031354" cy="1728192"/>
          </a:xfrm>
          <a:prstGeom prst="rect">
            <a:avLst/>
          </a:prstGeom>
        </p:spPr>
      </p:pic>
      <p:pic>
        <p:nvPicPr>
          <p:cNvPr id="4" name="图片 3"/>
          <p:cNvPicPr>
            <a:picLocks noChangeAspect="1"/>
          </p:cNvPicPr>
          <p:nvPr/>
        </p:nvPicPr>
        <p:blipFill rotWithShape="1">
          <a:blip r:embed="rId2"/>
          <a:srcRect l="49527" t="69383" r="26460" b="11511"/>
          <a:stretch/>
        </p:blipFill>
        <p:spPr>
          <a:xfrm>
            <a:off x="6835335" y="2721937"/>
            <a:ext cx="2057145" cy="1628537"/>
          </a:xfrm>
          <a:prstGeom prst="rect">
            <a:avLst/>
          </a:prstGeom>
        </p:spPr>
      </p:pic>
      <p:sp>
        <p:nvSpPr>
          <p:cNvPr id="5" name="矩形 4"/>
          <p:cNvSpPr/>
          <p:nvPr/>
        </p:nvSpPr>
        <p:spPr>
          <a:xfrm>
            <a:off x="171463" y="771311"/>
            <a:ext cx="6632894" cy="33846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descr="C:\Users\dell\Desktop\教案PPT\导图21课\a21.PNG"/>
          <p:cNvPicPr>
            <a:picLocks noChangeAspect="1" noChangeArrowheads="1"/>
          </p:cNvPicPr>
          <p:nvPr/>
        </p:nvPicPr>
        <p:blipFill>
          <a:blip r:embed="rId3">
            <a:clrChange>
              <a:clrFrom>
                <a:srgbClr val="FFFDE0"/>
              </a:clrFrom>
              <a:clrTo>
                <a:srgbClr val="FFFDE0">
                  <a:alpha val="0"/>
                </a:srgbClr>
              </a:clrTo>
            </a:clrChange>
            <a:extLst>
              <a:ext uri="{28A0092B-C50C-407E-A947-70E740481C1C}">
                <a14:useLocalDpi xmlns:a14="http://schemas.microsoft.com/office/drawing/2010/main" val="0"/>
              </a:ext>
            </a:extLst>
          </a:blip>
          <a:srcRect/>
          <a:stretch>
            <a:fillRect/>
          </a:stretch>
        </p:blipFill>
        <p:spPr bwMode="auto">
          <a:xfrm>
            <a:off x="99455" y="846518"/>
            <a:ext cx="6776801" cy="338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8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edu-tiku.cdn.bcebos.com/originalpic/5d291102eee5fde6a28d790ac4284725.jpg?authorization=bce-auth-v1/ceae51ce68104d68be6f9ad6f91bceee/2021-09-06T19:52:18Z/630720000//c8bb4afe518e7eb35b880d632a9ea1f3e01394140b05b11d7067916d084779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1894" y="549487"/>
            <a:ext cx="3171100" cy="160990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3"/>
          <a:srcRect l="11249" t="67692" r="53747"/>
          <a:stretch/>
        </p:blipFill>
        <p:spPr>
          <a:xfrm>
            <a:off x="5940152" y="2283718"/>
            <a:ext cx="3017658" cy="2088966"/>
          </a:xfrm>
          <a:prstGeom prst="rect">
            <a:avLst/>
          </a:prstGeom>
        </p:spPr>
      </p:pic>
      <p:sp>
        <p:nvSpPr>
          <p:cNvPr id="5" name="矩形 4"/>
          <p:cNvSpPr/>
          <p:nvPr/>
        </p:nvSpPr>
        <p:spPr>
          <a:xfrm>
            <a:off x="195848" y="339502"/>
            <a:ext cx="5557662" cy="42487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descr="C:\Users\dell\Desktop\教案PPT\导图21课\a22.PNG"/>
          <p:cNvPicPr>
            <a:picLocks noChangeAspect="1" noChangeArrowheads="1"/>
          </p:cNvPicPr>
          <p:nvPr/>
        </p:nvPicPr>
        <p:blipFill>
          <a:blip r:embed="rId4">
            <a:clrChange>
              <a:clrFrom>
                <a:srgbClr val="FFFDE0"/>
              </a:clrFrom>
              <a:clrTo>
                <a:srgbClr val="FFFDE0">
                  <a:alpha val="0"/>
                </a:srgbClr>
              </a:clrTo>
            </a:clrChange>
            <a:extLst>
              <a:ext uri="{28A0092B-C50C-407E-A947-70E740481C1C}">
                <a14:useLocalDpi xmlns:a14="http://schemas.microsoft.com/office/drawing/2010/main" val="0"/>
              </a:ext>
            </a:extLst>
          </a:blip>
          <a:srcRect/>
          <a:stretch>
            <a:fillRect/>
          </a:stretch>
        </p:blipFill>
        <p:spPr bwMode="auto">
          <a:xfrm>
            <a:off x="179512" y="592213"/>
            <a:ext cx="5573998" cy="39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29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7584" y="2398117"/>
            <a:ext cx="1512168"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基本定律</a:t>
            </a:r>
            <a:endParaRPr lang="zh-CN" altLang="en-US" sz="2400" dirty="0">
              <a:latin typeface="黑体" pitchFamily="49" charset="-122"/>
              <a:ea typeface="黑体" pitchFamily="49" charset="-122"/>
            </a:endParaRPr>
          </a:p>
        </p:txBody>
      </p:sp>
      <p:sp>
        <p:nvSpPr>
          <p:cNvPr id="4" name="TextBox 3"/>
          <p:cNvSpPr txBox="1"/>
          <p:nvPr/>
        </p:nvSpPr>
        <p:spPr>
          <a:xfrm>
            <a:off x="2987824" y="915566"/>
            <a:ext cx="2560602"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电荷守恒定律</a:t>
            </a:r>
            <a:endParaRPr lang="zh-CN" altLang="en-US" sz="2400" dirty="0">
              <a:latin typeface="黑体" pitchFamily="49" charset="-122"/>
              <a:ea typeface="黑体" pitchFamily="49" charset="-122"/>
            </a:endParaRPr>
          </a:p>
        </p:txBody>
      </p:sp>
      <p:sp>
        <p:nvSpPr>
          <p:cNvPr id="5" name="TextBox 4"/>
          <p:cNvSpPr txBox="1"/>
          <p:nvPr/>
        </p:nvSpPr>
        <p:spPr>
          <a:xfrm>
            <a:off x="2947502" y="1491630"/>
            <a:ext cx="2560602"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元电荷</a:t>
            </a:r>
            <a:endParaRPr lang="zh-CN" altLang="en-US" sz="2400" dirty="0">
              <a:latin typeface="黑体" pitchFamily="49" charset="-122"/>
              <a:ea typeface="黑体" pitchFamily="49" charset="-122"/>
            </a:endParaRPr>
          </a:p>
        </p:txBody>
      </p:sp>
      <p:sp>
        <p:nvSpPr>
          <p:cNvPr id="6" name="TextBox 5"/>
          <p:cNvSpPr txBox="1"/>
          <p:nvPr/>
        </p:nvSpPr>
        <p:spPr>
          <a:xfrm>
            <a:off x="2961092" y="3838277"/>
            <a:ext cx="1970948"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库仑定律</a:t>
            </a:r>
            <a:endParaRPr lang="zh-CN" altLang="en-US" sz="2400" dirty="0">
              <a:latin typeface="黑体" pitchFamily="49" charset="-122"/>
              <a:ea typeface="黑体" pitchFamily="49" charset="-122"/>
            </a:endParaRPr>
          </a:p>
        </p:txBody>
      </p:sp>
      <p:sp>
        <p:nvSpPr>
          <p:cNvPr id="7" name="TextBox 6"/>
          <p:cNvSpPr txBox="1"/>
          <p:nvPr/>
        </p:nvSpPr>
        <p:spPr>
          <a:xfrm>
            <a:off x="2951900" y="2182093"/>
            <a:ext cx="2196164" cy="461665"/>
          </a:xfrm>
          <a:prstGeom prst="rect">
            <a:avLst/>
          </a:prstGeom>
          <a:noFill/>
        </p:spPr>
        <p:txBody>
          <a:bodyPr vert="horz" wrap="square" rtlCol="0">
            <a:spAutoFit/>
          </a:bodyPr>
          <a:lstStyle/>
          <a:p>
            <a:r>
              <a:rPr lang="zh-CN" altLang="en-US" sz="2400" dirty="0">
                <a:latin typeface="黑体" pitchFamily="49" charset="-122"/>
                <a:ea typeface="黑体" pitchFamily="49" charset="-122"/>
              </a:rPr>
              <a:t>三</a:t>
            </a:r>
            <a:r>
              <a:rPr lang="zh-CN" altLang="en-US" sz="2400" dirty="0" smtClean="0">
                <a:latin typeface="黑体" pitchFamily="49" charset="-122"/>
                <a:ea typeface="黑体" pitchFamily="49" charset="-122"/>
              </a:rPr>
              <a:t>种起电方式</a:t>
            </a:r>
            <a:endParaRPr lang="zh-CN" altLang="en-US" sz="2400" dirty="0">
              <a:latin typeface="黑体" pitchFamily="49" charset="-122"/>
              <a:ea typeface="黑体" pitchFamily="49" charset="-122"/>
            </a:endParaRPr>
          </a:p>
        </p:txBody>
      </p:sp>
      <p:sp>
        <p:nvSpPr>
          <p:cNvPr id="8" name="TextBox 7"/>
          <p:cNvSpPr txBox="1"/>
          <p:nvPr/>
        </p:nvSpPr>
        <p:spPr>
          <a:xfrm>
            <a:off x="5688204" y="1509828"/>
            <a:ext cx="1826932"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摩擦起电</a:t>
            </a:r>
            <a:endParaRPr lang="zh-CN" altLang="en-US" sz="2400" dirty="0">
              <a:latin typeface="黑体" pitchFamily="49" charset="-122"/>
              <a:ea typeface="黑体" pitchFamily="49" charset="-122"/>
            </a:endParaRPr>
          </a:p>
        </p:txBody>
      </p:sp>
      <p:sp>
        <p:nvSpPr>
          <p:cNvPr id="9" name="TextBox 8"/>
          <p:cNvSpPr txBox="1"/>
          <p:nvPr/>
        </p:nvSpPr>
        <p:spPr>
          <a:xfrm>
            <a:off x="5688204" y="2071659"/>
            <a:ext cx="1826932"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接触起电</a:t>
            </a:r>
            <a:endParaRPr lang="zh-CN" altLang="en-US" sz="2400" dirty="0">
              <a:latin typeface="黑体" pitchFamily="49" charset="-122"/>
              <a:ea typeface="黑体" pitchFamily="49" charset="-122"/>
            </a:endParaRPr>
          </a:p>
        </p:txBody>
      </p:sp>
      <p:sp>
        <p:nvSpPr>
          <p:cNvPr id="10" name="TextBox 9"/>
          <p:cNvSpPr txBox="1"/>
          <p:nvPr/>
        </p:nvSpPr>
        <p:spPr>
          <a:xfrm>
            <a:off x="5688204" y="2686149"/>
            <a:ext cx="1826932"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感应起电</a:t>
            </a:r>
            <a:endParaRPr lang="zh-CN" altLang="en-US" sz="2400" dirty="0">
              <a:latin typeface="黑体" pitchFamily="49" charset="-122"/>
              <a:ea typeface="黑体" pitchFamily="49" charset="-122"/>
            </a:endParaRPr>
          </a:p>
        </p:txBody>
      </p:sp>
      <p:sp>
        <p:nvSpPr>
          <p:cNvPr id="11" name="左大括号 10"/>
          <p:cNvSpPr/>
          <p:nvPr/>
        </p:nvSpPr>
        <p:spPr>
          <a:xfrm>
            <a:off x="2483768" y="1188267"/>
            <a:ext cx="278840" cy="2880842"/>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左大括号 11"/>
          <p:cNvSpPr/>
          <p:nvPr/>
        </p:nvSpPr>
        <p:spPr>
          <a:xfrm>
            <a:off x="5364088" y="1740660"/>
            <a:ext cx="278840" cy="1349077"/>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a:off x="5004048" y="3334221"/>
            <a:ext cx="1970948"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表达式</a:t>
            </a:r>
            <a:endParaRPr lang="zh-CN" altLang="en-US" sz="2400" dirty="0">
              <a:latin typeface="黑体" pitchFamily="49" charset="-122"/>
              <a:ea typeface="黑体" pitchFamily="49" charset="-122"/>
            </a:endParaRPr>
          </a:p>
        </p:txBody>
      </p:sp>
      <p:sp>
        <p:nvSpPr>
          <p:cNvPr id="14" name="TextBox 13"/>
          <p:cNvSpPr txBox="1"/>
          <p:nvPr/>
        </p:nvSpPr>
        <p:spPr>
          <a:xfrm>
            <a:off x="5004048" y="3826397"/>
            <a:ext cx="1970948" cy="461665"/>
          </a:xfrm>
          <a:prstGeom prst="rect">
            <a:avLst/>
          </a:prstGeom>
          <a:noFill/>
        </p:spPr>
        <p:txBody>
          <a:bodyPr vert="horz" wrap="square" rtlCol="0">
            <a:spAutoFit/>
          </a:bodyPr>
          <a:lstStyle/>
          <a:p>
            <a:r>
              <a:rPr lang="zh-CN" altLang="en-US" sz="2400" dirty="0">
                <a:latin typeface="黑体" pitchFamily="49" charset="-122"/>
                <a:ea typeface="黑体" pitchFamily="49" charset="-122"/>
              </a:rPr>
              <a:t>点电荷</a:t>
            </a:r>
          </a:p>
        </p:txBody>
      </p:sp>
      <p:sp>
        <p:nvSpPr>
          <p:cNvPr id="15" name="TextBox 14"/>
          <p:cNvSpPr txBox="1"/>
          <p:nvPr/>
        </p:nvSpPr>
        <p:spPr>
          <a:xfrm>
            <a:off x="5004048" y="4342333"/>
            <a:ext cx="1970948" cy="461665"/>
          </a:xfrm>
          <a:prstGeom prst="rect">
            <a:avLst/>
          </a:prstGeom>
          <a:noFill/>
        </p:spPr>
        <p:txBody>
          <a:bodyPr vert="horz" wrap="square" rtlCol="0">
            <a:spAutoFit/>
          </a:bodyPr>
          <a:lstStyle/>
          <a:p>
            <a:r>
              <a:rPr lang="zh-CN" altLang="en-US" sz="2400" dirty="0" smtClean="0">
                <a:latin typeface="黑体" pitchFamily="49" charset="-122"/>
                <a:ea typeface="黑体" pitchFamily="49" charset="-122"/>
              </a:rPr>
              <a:t>适用条件</a:t>
            </a:r>
            <a:endParaRPr lang="zh-CN" altLang="en-US" sz="2400" dirty="0">
              <a:latin typeface="黑体" pitchFamily="49" charset="-122"/>
              <a:ea typeface="黑体" pitchFamily="49" charset="-122"/>
            </a:endParaRPr>
          </a:p>
        </p:txBody>
      </p:sp>
      <p:sp>
        <p:nvSpPr>
          <p:cNvPr id="16" name="左大括号 15"/>
          <p:cNvSpPr/>
          <p:nvPr/>
        </p:nvSpPr>
        <p:spPr>
          <a:xfrm>
            <a:off x="4716016" y="3507854"/>
            <a:ext cx="278840" cy="1203658"/>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Box 16"/>
          <p:cNvSpPr txBox="1"/>
          <p:nvPr/>
        </p:nvSpPr>
        <p:spPr>
          <a:xfrm>
            <a:off x="3176825" y="237877"/>
            <a:ext cx="3366414" cy="461665"/>
          </a:xfrm>
          <a:prstGeom prst="rect">
            <a:avLst/>
          </a:prstGeom>
          <a:noFill/>
        </p:spPr>
        <p:txBody>
          <a:bodyPr vert="horz" wrap="square" rtlCol="0">
            <a:spAutoFit/>
          </a:bodyPr>
          <a:lstStyle/>
          <a:p>
            <a:r>
              <a:rPr lang="zh-CN" altLang="en-US" sz="2400" dirty="0" smtClean="0">
                <a:solidFill>
                  <a:srgbClr val="FFFF00"/>
                </a:solidFill>
                <a:latin typeface="黑体" pitchFamily="49" charset="-122"/>
                <a:ea typeface="黑体" pitchFamily="49" charset="-122"/>
              </a:rPr>
              <a:t>基本定律</a:t>
            </a:r>
            <a:endParaRPr lang="zh-CN" altLang="en-US" sz="2400" dirty="0">
              <a:solidFill>
                <a:srgbClr val="FFFF00"/>
              </a:solidFill>
              <a:latin typeface="黑体" pitchFamily="49" charset="-122"/>
              <a:ea typeface="黑体" pitchFamily="49" charset="-122"/>
            </a:endParaRPr>
          </a:p>
        </p:txBody>
      </p:sp>
    </p:spTree>
    <p:extLst>
      <p:ext uri="{BB962C8B-B14F-4D97-AF65-F5344CB8AC3E}">
        <p14:creationId xmlns:p14="http://schemas.microsoft.com/office/powerpoint/2010/main" val="909790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dell\Desktop\教案PPT\导图21课\a19.PNG"/>
          <p:cNvPicPr>
            <a:picLocks noChangeAspect="1" noChangeArrowheads="1"/>
          </p:cNvPicPr>
          <p:nvPr/>
        </p:nvPicPr>
        <p:blipFill rotWithShape="1">
          <a:blip r:embed="rId2">
            <a:clrChange>
              <a:clrFrom>
                <a:srgbClr val="FFFDE0"/>
              </a:clrFrom>
              <a:clrTo>
                <a:srgbClr val="FFFDE0">
                  <a:alpha val="0"/>
                </a:srgbClr>
              </a:clrTo>
            </a:clrChange>
            <a:extLst>
              <a:ext uri="{28A0092B-C50C-407E-A947-70E740481C1C}">
                <a14:useLocalDpi xmlns:a14="http://schemas.microsoft.com/office/drawing/2010/main" val="0"/>
              </a:ext>
            </a:extLst>
          </a:blip>
          <a:srcRect t="27030"/>
          <a:stretch/>
        </p:blipFill>
        <p:spPr bwMode="auto">
          <a:xfrm>
            <a:off x="251520" y="1707654"/>
            <a:ext cx="5678582" cy="244827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1"/>
          <p:cNvSpPr txBox="1"/>
          <p:nvPr/>
        </p:nvSpPr>
        <p:spPr>
          <a:xfrm>
            <a:off x="1506635" y="803488"/>
            <a:ext cx="3168352" cy="400110"/>
          </a:xfrm>
          <a:prstGeom prst="rect">
            <a:avLst/>
          </a:prstGeom>
          <a:noFill/>
        </p:spPr>
        <p:txBody>
          <a:bodyPr wrap="square" rtlCol="0">
            <a:spAutoFit/>
          </a:bodyPr>
          <a:lstStyle/>
          <a:p>
            <a:r>
              <a:rPr lang="zh-CN" altLang="en-US" sz="2000" b="1" dirty="0" smtClean="0">
                <a:latin typeface="黑体" panose="02010609060101010101" pitchFamily="49" charset="-122"/>
                <a:ea typeface="黑体" panose="02010609060101010101" pitchFamily="49" charset="-122"/>
              </a:rPr>
              <a:t>等量异种点电荷的电场线</a:t>
            </a:r>
            <a:endParaRPr lang="zh-CN" altLang="en-US" sz="2000" b="1" dirty="0">
              <a:latin typeface="黑体" panose="02010609060101010101" pitchFamily="49" charset="-122"/>
              <a:ea typeface="黑体" panose="02010609060101010101" pitchFamily="49" charset="-122"/>
            </a:endParaRPr>
          </a:p>
        </p:txBody>
      </p:sp>
      <p:pic>
        <p:nvPicPr>
          <p:cNvPr id="5" name="Picture 4" descr="https://img2.baidu.com/it/u=3765092954,2301001791&amp;fm=253&amp;fmt=auto&amp;app=138&amp;f=JPEG?w=399&amp;h=862"/>
          <p:cNvPicPr>
            <a:picLocks noChangeAspect="1" noChangeArrowheads="1"/>
          </p:cNvPicPr>
          <p:nvPr/>
        </p:nvPicPr>
        <p:blipFill rotWithShape="1">
          <a:blip r:embed="rId3">
            <a:extLst>
              <a:ext uri="{28A0092B-C50C-407E-A947-70E740481C1C}">
                <a14:useLocalDpi xmlns:a14="http://schemas.microsoft.com/office/drawing/2010/main" val="0"/>
              </a:ext>
            </a:extLst>
          </a:blip>
          <a:srcRect l="19171" r="21012" b="83264"/>
          <a:stretch/>
        </p:blipFill>
        <p:spPr bwMode="auto">
          <a:xfrm>
            <a:off x="6124915" y="567561"/>
            <a:ext cx="2582520" cy="156101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4"/>
          <a:srcRect l="55004" t="69358" r="9992"/>
          <a:stretch/>
        </p:blipFill>
        <p:spPr>
          <a:xfrm>
            <a:off x="6124915" y="2427734"/>
            <a:ext cx="2632300" cy="1728192"/>
          </a:xfrm>
          <a:prstGeom prst="rect">
            <a:avLst/>
          </a:prstGeom>
        </p:spPr>
      </p:pic>
    </p:spTree>
    <p:extLst>
      <p:ext uri="{BB962C8B-B14F-4D97-AF65-F5344CB8AC3E}">
        <p14:creationId xmlns:p14="http://schemas.microsoft.com/office/powerpoint/2010/main" val="135473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23478"/>
            <a:ext cx="8352928" cy="4893647"/>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例</a:t>
            </a:r>
            <a:r>
              <a:rPr lang="en-US" altLang="zh-CN" sz="2400" b="1" dirty="0">
                <a:solidFill>
                  <a:srgbClr val="FFFF00"/>
                </a:solidFill>
                <a:latin typeface="Times New Roman" pitchFamily="18" charset="0"/>
                <a:ea typeface="黑体" pitchFamily="49" charset="-122"/>
                <a:cs typeface="Times New Roman" pitchFamily="18" charset="0"/>
              </a:rPr>
              <a:t>2</a:t>
            </a:r>
            <a:r>
              <a:rPr lang="en-US" altLang="zh-CN" sz="2400" b="1" dirty="0" smtClean="0">
                <a:solidFill>
                  <a:srgbClr val="FFFF00"/>
                </a:solidFill>
                <a:latin typeface="Times New Roman" pitchFamily="18" charset="0"/>
                <a:ea typeface="黑体" pitchFamily="49" charset="-122"/>
                <a:cs typeface="Times New Roman" pitchFamily="18" charset="0"/>
              </a:rPr>
              <a:t> </a:t>
            </a:r>
            <a:r>
              <a:rPr lang="x-none" altLang="zh-CN" sz="2400" b="1" dirty="0">
                <a:latin typeface="Times New Roman" pitchFamily="18" charset="0"/>
                <a:ea typeface="黑体" pitchFamily="49" charset="-122"/>
                <a:cs typeface="Times New Roman" pitchFamily="18" charset="0"/>
              </a:rPr>
              <a:t>如图所示，</a:t>
            </a:r>
            <a:r>
              <a:rPr lang="x-none" altLang="zh-CN" sz="2400" b="1" i="1" dirty="0">
                <a:latin typeface="Times New Roman" pitchFamily="18" charset="0"/>
                <a:ea typeface="黑体" pitchFamily="49" charset="-122"/>
                <a:cs typeface="Times New Roman" pitchFamily="18" charset="0"/>
              </a:rPr>
              <a:t>M</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N</a:t>
            </a:r>
            <a:r>
              <a:rPr lang="x-none" altLang="zh-CN" sz="2400" b="1" dirty="0">
                <a:latin typeface="Times New Roman" pitchFamily="18" charset="0"/>
                <a:ea typeface="黑体" pitchFamily="49" charset="-122"/>
                <a:cs typeface="Times New Roman" pitchFamily="18" charset="0"/>
              </a:rPr>
              <a:t>为两个等量的同种正点电荷，在其连线的中垂线上的</a:t>
            </a:r>
            <a:r>
              <a:rPr lang="x-none" altLang="zh-CN" sz="2400" b="1" i="1" dirty="0">
                <a:latin typeface="Times New Roman" pitchFamily="18" charset="0"/>
                <a:ea typeface="黑体" pitchFamily="49" charset="-122"/>
                <a:cs typeface="Times New Roman" pitchFamily="18" charset="0"/>
              </a:rPr>
              <a:t>P</a:t>
            </a:r>
            <a:r>
              <a:rPr lang="x-none" altLang="zh-CN" sz="2400" b="1" dirty="0">
                <a:latin typeface="Times New Roman" pitchFamily="18" charset="0"/>
                <a:ea typeface="黑体" pitchFamily="49" charset="-122"/>
                <a:cs typeface="Times New Roman" pitchFamily="18" charset="0"/>
              </a:rPr>
              <a:t>点由静止释放一个点电荷</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(负电荷)，不计重力，下列说法正确的是(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A．点电荷在从</a:t>
            </a:r>
            <a:r>
              <a:rPr lang="x-none" altLang="zh-CN" sz="2400" b="1" i="1" dirty="0">
                <a:latin typeface="Times New Roman" pitchFamily="18" charset="0"/>
                <a:ea typeface="黑体" pitchFamily="49" charset="-122"/>
                <a:cs typeface="Times New Roman" pitchFamily="18" charset="0"/>
              </a:rPr>
              <a:t>P</a:t>
            </a:r>
            <a:r>
              <a:rPr lang="x-none" altLang="zh-CN" sz="2400" b="1" dirty="0">
                <a:latin typeface="Times New Roman" pitchFamily="18" charset="0"/>
                <a:ea typeface="黑体" pitchFamily="49" charset="-122"/>
                <a:cs typeface="Times New Roman" pitchFamily="18" charset="0"/>
              </a:rPr>
              <a:t>到</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的过程中</a:t>
            </a:r>
            <a:r>
              <a:rPr lang="x-none" altLang="zh-CN" sz="2400" b="1" dirty="0" smtClean="0">
                <a:latin typeface="Times New Roman" pitchFamily="18" charset="0"/>
                <a:ea typeface="黑体" pitchFamily="49" charset="-122"/>
                <a:cs typeface="Times New Roman" pitchFamily="18" charset="0"/>
              </a:rPr>
              <a:t>，</a:t>
            </a:r>
            <a:endParaRPr lang="en-US" altLang="zh-CN" sz="2400" b="1" dirty="0" smtClean="0">
              <a:latin typeface="Times New Roman" pitchFamily="18" charset="0"/>
              <a:ea typeface="黑体" pitchFamily="49" charset="-122"/>
              <a:cs typeface="Times New Roman" pitchFamily="18" charset="0"/>
            </a:endParaRPr>
          </a:p>
          <a:p>
            <a:pPr>
              <a:lnSpc>
                <a:spcPct val="130000"/>
              </a:lnSpc>
            </a:pPr>
            <a:r>
              <a:rPr lang="x-none" altLang="zh-CN" sz="2400" b="1" dirty="0" smtClean="0">
                <a:latin typeface="Times New Roman" pitchFamily="18" charset="0"/>
                <a:ea typeface="黑体" pitchFamily="49" charset="-122"/>
                <a:cs typeface="Times New Roman" pitchFamily="18" charset="0"/>
              </a:rPr>
              <a:t>加速度越来越大</a:t>
            </a:r>
            <a:r>
              <a:rPr lang="x-none" altLang="zh-CN" sz="2400" b="1" dirty="0">
                <a:latin typeface="Times New Roman" pitchFamily="18" charset="0"/>
                <a:ea typeface="黑体" pitchFamily="49" charset="-122"/>
                <a:cs typeface="Times New Roman" pitchFamily="18" charset="0"/>
              </a:rPr>
              <a:t>，速度也越来越大</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B．点电荷在从</a:t>
            </a:r>
            <a:r>
              <a:rPr lang="x-none" altLang="zh-CN" sz="2400" b="1" i="1" dirty="0">
                <a:latin typeface="Times New Roman" pitchFamily="18" charset="0"/>
                <a:ea typeface="黑体" pitchFamily="49" charset="-122"/>
                <a:cs typeface="Times New Roman" pitchFamily="18" charset="0"/>
              </a:rPr>
              <a:t>P</a:t>
            </a:r>
            <a:r>
              <a:rPr lang="x-none" altLang="zh-CN" sz="2400" b="1" dirty="0">
                <a:latin typeface="Times New Roman" pitchFamily="18" charset="0"/>
                <a:ea typeface="黑体" pitchFamily="49" charset="-122"/>
                <a:cs typeface="Times New Roman" pitchFamily="18" charset="0"/>
              </a:rPr>
              <a:t>到</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的过程中</a:t>
            </a:r>
            <a:r>
              <a:rPr lang="x-none" altLang="zh-CN" sz="2400" b="1" dirty="0" smtClean="0">
                <a:latin typeface="Times New Roman" pitchFamily="18" charset="0"/>
                <a:ea typeface="黑体" pitchFamily="49" charset="-122"/>
                <a:cs typeface="Times New Roman" pitchFamily="18" charset="0"/>
              </a:rPr>
              <a:t>，</a:t>
            </a:r>
            <a:endParaRPr lang="en-US" altLang="zh-CN" sz="2400" b="1" dirty="0" smtClean="0">
              <a:latin typeface="Times New Roman" pitchFamily="18" charset="0"/>
              <a:ea typeface="黑体" pitchFamily="49" charset="-122"/>
              <a:cs typeface="Times New Roman" pitchFamily="18" charset="0"/>
            </a:endParaRPr>
          </a:p>
          <a:p>
            <a:pPr>
              <a:lnSpc>
                <a:spcPct val="130000"/>
              </a:lnSpc>
            </a:pPr>
            <a:r>
              <a:rPr lang="x-none" altLang="zh-CN" sz="2400" b="1" dirty="0" smtClean="0">
                <a:latin typeface="Times New Roman" pitchFamily="18" charset="0"/>
                <a:ea typeface="黑体" pitchFamily="49" charset="-122"/>
                <a:cs typeface="Times New Roman" pitchFamily="18" charset="0"/>
              </a:rPr>
              <a:t>加速度越来越小</a:t>
            </a:r>
            <a:r>
              <a:rPr lang="x-none" altLang="zh-CN" sz="2400" b="1" dirty="0">
                <a:latin typeface="Times New Roman" pitchFamily="18" charset="0"/>
                <a:ea typeface="黑体" pitchFamily="49" charset="-122"/>
                <a:cs typeface="Times New Roman" pitchFamily="18" charset="0"/>
              </a:rPr>
              <a:t>，速度越来越小</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C．点电荷运动到</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点时加速度为零</a:t>
            </a:r>
            <a:r>
              <a:rPr lang="x-none" altLang="zh-CN" sz="2400" b="1" dirty="0" smtClean="0">
                <a:latin typeface="Times New Roman" pitchFamily="18" charset="0"/>
                <a:ea typeface="黑体" pitchFamily="49" charset="-122"/>
                <a:cs typeface="Times New Roman" pitchFamily="18" charset="0"/>
              </a:rPr>
              <a:t>，速度达到最大值</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D．点电荷超过</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点后，速度越来越小</a:t>
            </a:r>
            <a:r>
              <a:rPr lang="x-none" altLang="zh-CN" sz="2400" b="1" dirty="0" smtClean="0">
                <a:latin typeface="Times New Roman" pitchFamily="18" charset="0"/>
                <a:ea typeface="黑体" pitchFamily="49" charset="-122"/>
                <a:cs typeface="Times New Roman" pitchFamily="18" charset="0"/>
              </a:rPr>
              <a:t>，加速度越来越大</a:t>
            </a:r>
            <a:r>
              <a:rPr lang="x-none" altLang="zh-CN" sz="2400" b="1" dirty="0">
                <a:latin typeface="Times New Roman" pitchFamily="18" charset="0"/>
                <a:ea typeface="黑体" pitchFamily="49" charset="-122"/>
                <a:cs typeface="Times New Roman" pitchFamily="18" charset="0"/>
              </a:rPr>
              <a:t>，直到速度为零</a:t>
            </a:r>
            <a:endParaRPr lang="zh-CN" altLang="zh-CN" sz="2400" b="1" dirty="0">
              <a:latin typeface="Times New Roman" pitchFamily="18" charset="0"/>
              <a:ea typeface="黑体" pitchFamily="49" charset="-122"/>
              <a:cs typeface="Times New Roman"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4" name="Picture 2" descr="C:\Users\lenovo\Desktop\WT54.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948264" y="1491630"/>
            <a:ext cx="1478557" cy="15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07504" y="483517"/>
            <a:ext cx="360040" cy="923330"/>
          </a:xfrm>
          <a:prstGeom prst="rect">
            <a:avLst/>
          </a:prstGeom>
          <a:noFill/>
        </p:spPr>
        <p:txBody>
          <a:bodyPr wrap="square" rtlCol="0">
            <a:spAutoFit/>
          </a:bodyPr>
          <a:lstStyle/>
          <a:p>
            <a:r>
              <a:rPr lang="zh-CN" altLang="en-US" dirty="0" smtClean="0">
                <a:solidFill>
                  <a:srgbClr val="FFFF00"/>
                </a:solidFill>
                <a:latin typeface="+mj-ea"/>
                <a:ea typeface="+mj-ea"/>
              </a:rPr>
              <a:t>电场线</a:t>
            </a:r>
            <a:endParaRPr lang="zh-CN" altLang="en-US" dirty="0">
              <a:solidFill>
                <a:srgbClr val="FFFF00"/>
              </a:solidFill>
              <a:latin typeface="+mj-ea"/>
              <a:ea typeface="+mj-ea"/>
            </a:endParaRPr>
          </a:p>
        </p:txBody>
      </p:sp>
    </p:spTree>
    <p:extLst>
      <p:ext uri="{BB962C8B-B14F-4D97-AF65-F5344CB8AC3E}">
        <p14:creationId xmlns:p14="http://schemas.microsoft.com/office/powerpoint/2010/main" val="11982301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23478"/>
            <a:ext cx="8352928" cy="4893647"/>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4 </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多选</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电场线能直观地反映电场的分布情况．如图甲是等量异号点电荷形成电场的电场线，图乙是电场中的一些点；</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是电荷连线的中点，</a:t>
            </a:r>
            <a:r>
              <a:rPr lang="en-US" altLang="zh-CN" sz="2400" b="1" i="1" dirty="0">
                <a:latin typeface="Times New Roman" pitchFamily="18" charset="0"/>
                <a:ea typeface="黑体" pitchFamily="49" charset="-122"/>
                <a:cs typeface="Times New Roman" pitchFamily="18" charset="0"/>
              </a:rPr>
              <a:t>E</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F</a:t>
            </a:r>
            <a:r>
              <a:rPr lang="zh-CN" altLang="zh-CN" sz="2400" b="1" dirty="0">
                <a:latin typeface="Times New Roman" pitchFamily="18" charset="0"/>
                <a:ea typeface="黑体" pitchFamily="49" charset="-122"/>
                <a:cs typeface="Times New Roman" pitchFamily="18" charset="0"/>
              </a:rPr>
              <a:t>是连线中垂线上关于</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对称的两点，</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和</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是两电荷连线上关于</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对称的两点．则</a:t>
            </a:r>
            <a:r>
              <a:rPr lang="en-US" altLang="zh-CN" sz="2400" b="1" dirty="0" smtClean="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　</a:t>
            </a:r>
            <a:r>
              <a:rPr lang="en-US" altLang="zh-CN" sz="2400" b="1" dirty="0">
                <a:latin typeface="Times New Roman" pitchFamily="18" charset="0"/>
                <a:ea typeface="黑体" pitchFamily="49" charset="-122"/>
                <a:cs typeface="Times New Roman" pitchFamily="18" charset="0"/>
              </a:rPr>
              <a:t>)</a:t>
            </a:r>
            <a:endParaRPr lang="zh-CN" altLang="zh-CN" sz="2400" b="1" dirty="0">
              <a:latin typeface="Times New Roman" pitchFamily="18" charset="0"/>
              <a:ea typeface="黑体" pitchFamily="49" charset="-122"/>
              <a:cs typeface="Times New Roman" pitchFamily="18" charset="0"/>
            </a:endParaRPr>
          </a:p>
          <a:p>
            <a:pPr>
              <a:lnSpc>
                <a:spcPct val="130000"/>
              </a:lnSpc>
            </a:pPr>
            <a:endParaRPr lang="en-US" altLang="zh-CN" sz="2400" b="1" dirty="0" smtClean="0">
              <a:latin typeface="Times New Roman" pitchFamily="18" charset="0"/>
              <a:ea typeface="黑体" pitchFamily="49" charset="-122"/>
              <a:cs typeface="Times New Roman" pitchFamily="18" charset="0"/>
            </a:endParaRPr>
          </a:p>
          <a:p>
            <a:pPr>
              <a:lnSpc>
                <a:spcPct val="130000"/>
              </a:lnSpc>
            </a:pPr>
            <a:endParaRPr lang="en-US"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smtClean="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E</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F</a:t>
            </a:r>
            <a:r>
              <a:rPr lang="zh-CN" altLang="zh-CN" sz="2400" b="1" dirty="0">
                <a:latin typeface="Times New Roman" pitchFamily="18" charset="0"/>
                <a:ea typeface="黑体" pitchFamily="49" charset="-122"/>
                <a:cs typeface="Times New Roman" pitchFamily="18" charset="0"/>
              </a:rPr>
              <a:t>两点电场强度相同</a:t>
            </a:r>
          </a:p>
          <a:p>
            <a:pPr>
              <a:lnSpc>
                <a:spcPct val="130000"/>
              </a:lnSpc>
            </a:pPr>
            <a:r>
              <a:rPr lang="en-US" altLang="zh-CN" sz="2400" b="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两点电场强度不同</a:t>
            </a:r>
          </a:p>
          <a:p>
            <a:pPr>
              <a:lnSpc>
                <a:spcPct val="130000"/>
              </a:lnSpc>
            </a:pPr>
            <a:r>
              <a:rPr lang="en-US" altLang="zh-CN" sz="2400" b="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三点中，</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点电场强度最小</a:t>
            </a:r>
          </a:p>
          <a:p>
            <a:pPr>
              <a:lnSpc>
                <a:spcPct val="130000"/>
              </a:lnSpc>
            </a:pPr>
            <a:r>
              <a:rPr lang="en-US" altLang="zh-CN" sz="2400" b="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．从</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点向</a:t>
            </a:r>
            <a:r>
              <a:rPr lang="en-US" altLang="zh-CN" sz="2400" b="1" i="1" dirty="0">
                <a:latin typeface="Times New Roman" pitchFamily="18" charset="0"/>
                <a:ea typeface="黑体" pitchFamily="49" charset="-122"/>
                <a:cs typeface="Times New Roman" pitchFamily="18" charset="0"/>
              </a:rPr>
              <a:t>O</a:t>
            </a:r>
            <a:r>
              <a:rPr lang="zh-CN" altLang="zh-CN" sz="2400" b="1" dirty="0">
                <a:latin typeface="Times New Roman" pitchFamily="18" charset="0"/>
                <a:ea typeface="黑体" pitchFamily="49" charset="-122"/>
                <a:cs typeface="Times New Roman" pitchFamily="18" charset="0"/>
              </a:rPr>
              <a:t>点运动的电子加速度逐渐增大</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TextBox 7"/>
          <p:cNvSpPr txBox="1"/>
          <p:nvPr/>
        </p:nvSpPr>
        <p:spPr>
          <a:xfrm>
            <a:off x="107504" y="483517"/>
            <a:ext cx="360040" cy="923330"/>
          </a:xfrm>
          <a:prstGeom prst="rect">
            <a:avLst/>
          </a:prstGeom>
          <a:noFill/>
        </p:spPr>
        <p:txBody>
          <a:bodyPr wrap="square" rtlCol="0">
            <a:spAutoFit/>
          </a:bodyPr>
          <a:lstStyle/>
          <a:p>
            <a:r>
              <a:rPr lang="zh-CN" altLang="en-US" dirty="0" smtClean="0">
                <a:solidFill>
                  <a:srgbClr val="FFFF00"/>
                </a:solidFill>
                <a:latin typeface="+mj-ea"/>
                <a:ea typeface="+mj-ea"/>
              </a:rPr>
              <a:t>电场线</a:t>
            </a:r>
            <a:endParaRPr lang="zh-CN" altLang="en-US" dirty="0">
              <a:solidFill>
                <a:srgbClr val="FFFF00"/>
              </a:solidFill>
              <a:latin typeface="+mj-ea"/>
              <a:ea typeface="+mj-ea"/>
            </a:endParaRPr>
          </a:p>
        </p:txBody>
      </p:sp>
      <p:pic>
        <p:nvPicPr>
          <p:cNvPr id="6146" name="Picture 2" descr="8-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2140125"/>
            <a:ext cx="4316539" cy="17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238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23478"/>
            <a:ext cx="8352928" cy="3933384"/>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5 (</a:t>
            </a:r>
            <a:r>
              <a:rPr lang="zh-CN" altLang="en-US" sz="2400" b="1" dirty="0" smtClean="0">
                <a:solidFill>
                  <a:srgbClr val="FFFF00"/>
                </a:solidFill>
                <a:latin typeface="Times New Roman" pitchFamily="18" charset="0"/>
                <a:ea typeface="黑体" pitchFamily="49" charset="-122"/>
                <a:cs typeface="Times New Roman" pitchFamily="18" charset="0"/>
              </a:rPr>
              <a:t>多选</a:t>
            </a:r>
            <a:r>
              <a:rPr lang="en-US" altLang="zh-CN" sz="2400" b="1" dirty="0" smtClean="0">
                <a:solidFill>
                  <a:srgbClr val="FFFF00"/>
                </a:solidFill>
                <a:latin typeface="Times New Roman" pitchFamily="18" charset="0"/>
                <a:ea typeface="黑体" pitchFamily="49" charset="-122"/>
                <a:cs typeface="Times New Roman" pitchFamily="18" charset="0"/>
              </a:rPr>
              <a:t>)</a:t>
            </a:r>
            <a:r>
              <a:rPr lang="x-none" altLang="zh-CN" sz="2400" b="1" dirty="0" smtClean="0">
                <a:latin typeface="Times New Roman" pitchFamily="18" charset="0"/>
                <a:ea typeface="黑体" pitchFamily="49" charset="-122"/>
                <a:cs typeface="Times New Roman" pitchFamily="18" charset="0"/>
              </a:rPr>
              <a:t>如图所示是一簇未标明方向</a:t>
            </a:r>
            <a:r>
              <a:rPr lang="x-none" altLang="zh-CN" sz="2400" b="1" dirty="0">
                <a:latin typeface="Times New Roman" pitchFamily="18" charset="0"/>
                <a:ea typeface="黑体" pitchFamily="49" charset="-122"/>
                <a:cs typeface="Times New Roman" pitchFamily="18" charset="0"/>
              </a:rPr>
              <a:t>、由单一点电荷产生的电场线，虚线是一带电粒子通过该电场区域时的运动轨迹，</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是轨迹上的两点．若带电粒子在运动中只受电场力作用，根据此图可判断出该带电粒子(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A．电性与场源电荷的电性相同</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B．在</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两点所受电场力大小</a:t>
            </a:r>
            <a:r>
              <a:rPr lang="x-none" altLang="zh-CN" sz="2400" b="1" i="1" dirty="0">
                <a:latin typeface="Times New Roman" pitchFamily="18" charset="0"/>
                <a:ea typeface="黑体" pitchFamily="49" charset="-122"/>
                <a:cs typeface="Times New Roman" pitchFamily="18" charset="0"/>
              </a:rPr>
              <a:t>F</a:t>
            </a:r>
            <a:r>
              <a:rPr lang="x-none" altLang="zh-CN" sz="2400" b="1" i="1" baseline="-25000"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&gt;</a:t>
            </a:r>
            <a:r>
              <a:rPr lang="x-none" altLang="zh-CN" sz="2400" b="1" i="1" dirty="0">
                <a:latin typeface="Times New Roman" pitchFamily="18" charset="0"/>
                <a:ea typeface="黑体" pitchFamily="49" charset="-122"/>
                <a:cs typeface="Times New Roman" pitchFamily="18" charset="0"/>
              </a:rPr>
              <a:t>F</a:t>
            </a:r>
            <a:r>
              <a:rPr lang="x-none" altLang="zh-CN" sz="2400" b="1" i="1" baseline="-25000" dirty="0">
                <a:latin typeface="Times New Roman" pitchFamily="18" charset="0"/>
                <a:ea typeface="黑体" pitchFamily="49" charset="-122"/>
                <a:cs typeface="Times New Roman" pitchFamily="18" charset="0"/>
              </a:rPr>
              <a:t>b</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C．在</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两点的速度大小</a:t>
            </a:r>
            <a:r>
              <a:rPr lang="x-none" altLang="zh-CN" sz="2400" b="1" i="1" dirty="0">
                <a:latin typeface="Times New Roman" pitchFamily="18" charset="0"/>
                <a:ea typeface="黑体" pitchFamily="49" charset="-122"/>
                <a:cs typeface="Times New Roman" pitchFamily="18" charset="0"/>
              </a:rPr>
              <a:t>v</a:t>
            </a:r>
            <a:r>
              <a:rPr lang="x-none" altLang="zh-CN" sz="2400" b="1" i="1" baseline="-25000"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&gt;</a:t>
            </a:r>
            <a:r>
              <a:rPr lang="x-none" altLang="zh-CN" sz="2400" b="1" i="1" dirty="0">
                <a:latin typeface="Times New Roman" pitchFamily="18" charset="0"/>
                <a:ea typeface="黑体" pitchFamily="49" charset="-122"/>
                <a:cs typeface="Times New Roman" pitchFamily="18" charset="0"/>
              </a:rPr>
              <a:t>v</a:t>
            </a:r>
            <a:r>
              <a:rPr lang="x-none" altLang="zh-CN" sz="2400" b="1" i="1" baseline="-25000" dirty="0">
                <a:latin typeface="Times New Roman" pitchFamily="18" charset="0"/>
                <a:ea typeface="黑体" pitchFamily="49" charset="-122"/>
                <a:cs typeface="Times New Roman" pitchFamily="18" charset="0"/>
              </a:rPr>
              <a:t>b</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D．在</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两点的动能</a:t>
            </a:r>
            <a:r>
              <a:rPr lang="x-none" altLang="zh-CN" sz="2400" b="1" i="1" dirty="0">
                <a:latin typeface="Times New Roman" pitchFamily="18" charset="0"/>
                <a:ea typeface="黑体" pitchFamily="49" charset="-122"/>
                <a:cs typeface="Times New Roman" pitchFamily="18" charset="0"/>
              </a:rPr>
              <a:t>E</a:t>
            </a:r>
            <a:r>
              <a:rPr lang="x-none" altLang="zh-CN" sz="2400" b="1" baseline="-25000" dirty="0">
                <a:latin typeface="Times New Roman" pitchFamily="18" charset="0"/>
                <a:ea typeface="黑体" pitchFamily="49" charset="-122"/>
                <a:cs typeface="Times New Roman" pitchFamily="18" charset="0"/>
              </a:rPr>
              <a:t>k</a:t>
            </a:r>
            <a:r>
              <a:rPr lang="x-none" altLang="zh-CN" sz="2400" b="1" i="1" baseline="-25000"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&lt;</a:t>
            </a:r>
            <a:r>
              <a:rPr lang="x-none" altLang="zh-CN" sz="2400" b="1" i="1" dirty="0">
                <a:latin typeface="Times New Roman" pitchFamily="18" charset="0"/>
                <a:ea typeface="黑体" pitchFamily="49" charset="-122"/>
                <a:cs typeface="Times New Roman" pitchFamily="18" charset="0"/>
              </a:rPr>
              <a:t>E</a:t>
            </a:r>
            <a:r>
              <a:rPr lang="x-none" altLang="zh-CN" sz="2400" b="1" baseline="-25000" dirty="0">
                <a:latin typeface="Times New Roman" pitchFamily="18" charset="0"/>
                <a:ea typeface="黑体" pitchFamily="49" charset="-122"/>
                <a:cs typeface="Times New Roman" pitchFamily="18" charset="0"/>
              </a:rPr>
              <a:t>k</a:t>
            </a:r>
            <a:r>
              <a:rPr lang="x-none" altLang="zh-CN" sz="2400" b="1" i="1" baseline="-25000" dirty="0">
                <a:latin typeface="Times New Roman" pitchFamily="18" charset="0"/>
                <a:ea typeface="黑体" pitchFamily="49" charset="-122"/>
                <a:cs typeface="Times New Roman" pitchFamily="18" charset="0"/>
              </a:rPr>
              <a:t>b</a:t>
            </a:r>
            <a:endParaRPr lang="zh-CN" altLang="zh-CN" sz="2400" b="1" dirty="0">
              <a:latin typeface="Times New Roman" pitchFamily="18" charset="0"/>
              <a:ea typeface="黑体" pitchFamily="49" charset="-122"/>
              <a:cs typeface="Times New Roman"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8" name="Picture 2" descr="C:\Users\lenovo\Desktop\WT55.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051329" y="1934243"/>
            <a:ext cx="2369883"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07504" y="483517"/>
            <a:ext cx="360040" cy="923330"/>
          </a:xfrm>
          <a:prstGeom prst="rect">
            <a:avLst/>
          </a:prstGeom>
          <a:noFill/>
        </p:spPr>
        <p:txBody>
          <a:bodyPr wrap="square" rtlCol="0">
            <a:spAutoFit/>
          </a:bodyPr>
          <a:lstStyle/>
          <a:p>
            <a:r>
              <a:rPr lang="zh-CN" altLang="en-US" dirty="0" smtClean="0">
                <a:solidFill>
                  <a:srgbClr val="FFFF00"/>
                </a:solidFill>
                <a:latin typeface="+mj-ea"/>
                <a:ea typeface="+mj-ea"/>
              </a:rPr>
              <a:t>电场线</a:t>
            </a:r>
            <a:endParaRPr lang="zh-CN" altLang="en-US" dirty="0">
              <a:solidFill>
                <a:srgbClr val="FFFF00"/>
              </a:solidFill>
              <a:latin typeface="+mj-ea"/>
              <a:ea typeface="+mj-ea"/>
            </a:endParaRPr>
          </a:p>
        </p:txBody>
      </p:sp>
    </p:spTree>
    <p:extLst>
      <p:ext uri="{BB962C8B-B14F-4D97-AF65-F5344CB8AC3E}">
        <p14:creationId xmlns:p14="http://schemas.microsoft.com/office/powerpoint/2010/main" val="1833631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87824" y="1059582"/>
            <a:ext cx="2698175" cy="523220"/>
          </a:xfrm>
          <a:prstGeom prst="rect">
            <a:avLst/>
          </a:prstGeom>
          <a:noFill/>
        </p:spPr>
        <p:txBody>
          <a:bodyPr wrap="none" rtlCol="0">
            <a:spAutoFit/>
          </a:bodyPr>
          <a:lstStyle/>
          <a:p>
            <a:r>
              <a:rPr lang="zh-CN" altLang="en-US" sz="2800" dirty="0">
                <a:latin typeface="Times New Roman" pitchFamily="18" charset="0"/>
                <a:ea typeface="黑体" pitchFamily="49" charset="-122"/>
                <a:cs typeface="Times New Roman" pitchFamily="18" charset="0"/>
              </a:rPr>
              <a:t>电场强度的</a:t>
            </a:r>
            <a:r>
              <a:rPr lang="zh-CN" altLang="en-US" sz="2800" dirty="0" smtClean="0">
                <a:latin typeface="Times New Roman" pitchFamily="18" charset="0"/>
                <a:ea typeface="黑体" pitchFamily="49" charset="-122"/>
                <a:cs typeface="Times New Roman" pitchFamily="18" charset="0"/>
              </a:rPr>
              <a:t>计算</a:t>
            </a:r>
            <a:endParaRPr lang="zh-CN" altLang="en-US" sz="2800" dirty="0">
              <a:latin typeface="Times New Roman" pitchFamily="18" charset="0"/>
              <a:ea typeface="黑体" pitchFamily="49" charset="-122"/>
              <a:cs typeface="Times New Roman" pitchFamily="18" charset="0"/>
            </a:endParaRPr>
          </a:p>
        </p:txBody>
      </p:sp>
      <p:sp>
        <p:nvSpPr>
          <p:cNvPr id="4" name="TextBox 3"/>
          <p:cNvSpPr txBox="1"/>
          <p:nvPr/>
        </p:nvSpPr>
        <p:spPr>
          <a:xfrm>
            <a:off x="3779912" y="2283718"/>
            <a:ext cx="1261884" cy="1815882"/>
          </a:xfrm>
          <a:prstGeom prst="rect">
            <a:avLst/>
          </a:prstGeom>
          <a:noFill/>
        </p:spPr>
        <p:txBody>
          <a:bodyPr wrap="none" rtlCol="0">
            <a:spAutoFit/>
          </a:bodyPr>
          <a:lstStyle/>
          <a:p>
            <a:r>
              <a:rPr lang="zh-CN" altLang="en-US" sz="2800" dirty="0" smtClean="0">
                <a:latin typeface="Times New Roman" pitchFamily="18" charset="0"/>
                <a:ea typeface="黑体" pitchFamily="49" charset="-122"/>
                <a:cs typeface="Times New Roman" pitchFamily="18" charset="0"/>
              </a:rPr>
              <a:t>等效法</a:t>
            </a:r>
            <a:endParaRPr lang="en-US" altLang="zh-CN" sz="2800" dirty="0" smtClean="0">
              <a:latin typeface="Times New Roman" pitchFamily="18" charset="0"/>
              <a:ea typeface="黑体" pitchFamily="49" charset="-122"/>
              <a:cs typeface="Times New Roman" pitchFamily="18" charset="0"/>
            </a:endParaRPr>
          </a:p>
          <a:p>
            <a:r>
              <a:rPr lang="zh-CN" altLang="en-US" sz="2800" dirty="0" smtClean="0">
                <a:latin typeface="Times New Roman" pitchFamily="18" charset="0"/>
                <a:ea typeface="黑体" pitchFamily="49" charset="-122"/>
                <a:cs typeface="Times New Roman" pitchFamily="18" charset="0"/>
              </a:rPr>
              <a:t>对称法</a:t>
            </a:r>
            <a:endParaRPr lang="en-US" altLang="zh-CN" sz="2800" dirty="0" smtClean="0">
              <a:latin typeface="Times New Roman" pitchFamily="18" charset="0"/>
              <a:ea typeface="黑体" pitchFamily="49" charset="-122"/>
              <a:cs typeface="Times New Roman" pitchFamily="18" charset="0"/>
            </a:endParaRPr>
          </a:p>
          <a:p>
            <a:r>
              <a:rPr lang="zh-CN" altLang="en-US" sz="2800" dirty="0" smtClean="0">
                <a:latin typeface="Times New Roman" pitchFamily="18" charset="0"/>
                <a:ea typeface="黑体" pitchFamily="49" charset="-122"/>
                <a:cs typeface="Times New Roman" pitchFamily="18" charset="0"/>
              </a:rPr>
              <a:t>割补法</a:t>
            </a:r>
            <a:endParaRPr lang="en-US" altLang="zh-CN" sz="2800" dirty="0" smtClean="0">
              <a:latin typeface="Times New Roman" pitchFamily="18" charset="0"/>
              <a:ea typeface="黑体" pitchFamily="49" charset="-122"/>
              <a:cs typeface="Times New Roman" pitchFamily="18" charset="0"/>
            </a:endParaRPr>
          </a:p>
          <a:p>
            <a:r>
              <a:rPr lang="zh-CN" altLang="en-US" sz="2800" dirty="0" smtClean="0">
                <a:latin typeface="Times New Roman" pitchFamily="18" charset="0"/>
                <a:ea typeface="黑体" pitchFamily="49" charset="-122"/>
                <a:cs typeface="Times New Roman" pitchFamily="18" charset="0"/>
              </a:rPr>
              <a:t>微元</a:t>
            </a:r>
            <a:r>
              <a:rPr lang="zh-CN" altLang="en-US" sz="2800" dirty="0">
                <a:latin typeface="Times New Roman" pitchFamily="18" charset="0"/>
                <a:ea typeface="黑体" pitchFamily="49" charset="-122"/>
                <a:cs typeface="Times New Roman" pitchFamily="18" charset="0"/>
              </a:rPr>
              <a:t>法</a:t>
            </a:r>
          </a:p>
        </p:txBody>
      </p:sp>
    </p:spTree>
    <p:extLst>
      <p:ext uri="{BB962C8B-B14F-4D97-AF65-F5344CB8AC3E}">
        <p14:creationId xmlns:p14="http://schemas.microsoft.com/office/powerpoint/2010/main" val="3063398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t_shape_1704958053399" title="H_155.10873">
            <a:extLst>
              <a:ext uri="{FF2B5EF4-FFF2-40B4-BE49-F238E27FC236}">
                <a16:creationId xmlns="" xmlns:a16="http://schemas.microsoft.com/office/drawing/2014/main" id="{1A0DE3C3-706D-4973-D3F6-3C4B41AB5A60}"/>
              </a:ext>
            </a:extLst>
          </p:cNvPr>
          <p:cNvPicPr>
            <a:picLocks noChangeAspect="1"/>
          </p:cNvPicPr>
          <p:nvPr/>
        </p:nvPicPr>
        <p:blipFill>
          <a:blip r:embed="rId2"/>
          <a:stretch>
            <a:fillRect/>
          </a:stretch>
        </p:blipFill>
        <p:spPr>
          <a:xfrm>
            <a:off x="2555776" y="3003798"/>
            <a:ext cx="4302317" cy="1969881"/>
          </a:xfrm>
          <a:prstGeom prst="rect">
            <a:avLst/>
          </a:prstGeom>
        </p:spPr>
      </p:pic>
      <p:sp>
        <p:nvSpPr>
          <p:cNvPr id="3" name="TextBox 2"/>
          <p:cNvSpPr txBox="1"/>
          <p:nvPr/>
        </p:nvSpPr>
        <p:spPr>
          <a:xfrm>
            <a:off x="564120" y="587570"/>
            <a:ext cx="7992888" cy="2308324"/>
          </a:xfrm>
          <a:prstGeom prst="rect">
            <a:avLst/>
          </a:prstGeom>
          <a:noFill/>
        </p:spPr>
        <p:txBody>
          <a:bodyPr wrap="square" rtlCol="0">
            <a:spAutoFit/>
          </a:bodyPr>
          <a:lstStyle/>
          <a:p>
            <a:pPr fontAlgn="ctr" hangingPunct="0">
              <a:lnSpc>
                <a:spcPct val="150000"/>
              </a:lnSpc>
            </a:pPr>
            <a:r>
              <a:rPr lang="zh-CN" altLang="zh-CN" sz="2400" dirty="0">
                <a:latin typeface="Times New Roman" pitchFamily="18" charset="0"/>
                <a:ea typeface="黑体" pitchFamily="49" charset="-122"/>
                <a:cs typeface="Times New Roman" pitchFamily="18" charset="0"/>
                <a:sym typeface="_⨹_31_f3855"/>
              </a:rPr>
              <a:t>在保证效果相同的前提下，将复杂的电场情境变换为简单的或熟悉的电</a:t>
            </a:r>
            <a:r>
              <a:rPr lang="zh-CN" altLang="zh-CN" sz="2400" dirty="0">
                <a:latin typeface="Times New Roman" pitchFamily="18" charset="0"/>
                <a:ea typeface="黑体" pitchFamily="49" charset="-122"/>
                <a:cs typeface="Times New Roman" pitchFamily="18" charset="0"/>
              </a:rPr>
              <a:t>场情境</a:t>
            </a:r>
            <a:r>
              <a:rPr lang="zh-CN" altLang="en-US" sz="2400" dirty="0">
                <a:latin typeface="Times New Roman" pitchFamily="18" charset="0"/>
                <a:ea typeface="黑体" pitchFamily="49" charset="-122"/>
                <a:cs typeface="Times New Roman" pitchFamily="18" charset="0"/>
              </a:rPr>
              <a:t>。</a:t>
            </a:r>
            <a:r>
              <a:rPr lang="zh-CN" altLang="zh-CN" sz="2400" dirty="0">
                <a:latin typeface="Times New Roman" pitchFamily="18" charset="0"/>
                <a:ea typeface="黑体" pitchFamily="49" charset="-122"/>
                <a:cs typeface="Times New Roman" pitchFamily="18" charset="0"/>
              </a:rPr>
              <a:t>例如：一个点电荷＋</a:t>
            </a:r>
            <a:r>
              <a:rPr lang="en-US" altLang="zh-CN" sz="2400" i="1" dirty="0" smtClean="0">
                <a:latin typeface="Times New Roman" pitchFamily="18" charset="0"/>
                <a:ea typeface="黑体" pitchFamily="49" charset="-122"/>
                <a:cs typeface="Times New Roman" pitchFamily="18" charset="0"/>
              </a:rPr>
              <a:t>q</a:t>
            </a:r>
            <a:r>
              <a:rPr lang="zh-CN" altLang="zh-CN" sz="2400" dirty="0" smtClean="0">
                <a:latin typeface="Times New Roman" pitchFamily="18" charset="0"/>
                <a:ea typeface="黑体" pitchFamily="49" charset="-122"/>
                <a:cs typeface="Times New Roman" pitchFamily="18" charset="0"/>
                <a:sym typeface="_⨹_21_16dd4"/>
              </a:rPr>
              <a:t>与</a:t>
            </a:r>
            <a:r>
              <a:rPr lang="zh-CN" altLang="zh-CN" sz="2400" dirty="0">
                <a:latin typeface="Times New Roman" pitchFamily="18" charset="0"/>
                <a:ea typeface="黑体" pitchFamily="49" charset="-122"/>
                <a:cs typeface="Times New Roman" pitchFamily="18" charset="0"/>
                <a:sym typeface="_⨹_21_16dd4"/>
              </a:rPr>
              <a:t>一个无限大薄金属板形成</a:t>
            </a:r>
            <a:r>
              <a:rPr lang="zh-CN" altLang="zh-CN" sz="2400" dirty="0" smtClean="0">
                <a:latin typeface="Times New Roman" pitchFamily="18" charset="0"/>
                <a:ea typeface="黑体" pitchFamily="49" charset="-122"/>
                <a:cs typeface="Times New Roman" pitchFamily="18" charset="0"/>
                <a:sym typeface="_⨹_21_16dd4"/>
              </a:rPr>
              <a:t>的电场</a:t>
            </a:r>
            <a:r>
              <a:rPr lang="zh-CN" altLang="zh-CN" sz="2400" dirty="0">
                <a:latin typeface="Times New Roman" pitchFamily="18" charset="0"/>
                <a:ea typeface="黑体" pitchFamily="49" charset="-122"/>
                <a:cs typeface="Times New Roman" pitchFamily="18" charset="0"/>
                <a:sym typeface="_⨹_21_16dd4"/>
              </a:rPr>
              <a:t>，等效为两个</a:t>
            </a:r>
            <a:r>
              <a:rPr lang="zh-CN" altLang="zh-CN" sz="2400" dirty="0">
                <a:latin typeface="Times New Roman" pitchFamily="18" charset="0"/>
                <a:ea typeface="黑体" pitchFamily="49" charset="-122"/>
                <a:cs typeface="Times New Roman" pitchFamily="18" charset="0"/>
              </a:rPr>
              <a:t>等量异</a:t>
            </a:r>
            <a:r>
              <a:rPr lang="zh-CN" altLang="zh-CN" sz="2400" dirty="0" smtClean="0">
                <a:latin typeface="Times New Roman" pitchFamily="18" charset="0"/>
                <a:ea typeface="黑体" pitchFamily="49" charset="-122"/>
                <a:cs typeface="Times New Roman" pitchFamily="18" charset="0"/>
              </a:rPr>
              <a:t>种点电荷</a:t>
            </a:r>
            <a:r>
              <a:rPr lang="zh-CN" altLang="zh-CN" sz="2400" dirty="0">
                <a:latin typeface="Times New Roman" pitchFamily="18" charset="0"/>
                <a:ea typeface="黑体" pitchFamily="49" charset="-122"/>
                <a:cs typeface="Times New Roman" pitchFamily="18" charset="0"/>
              </a:rPr>
              <a:t>形成的电场的</a:t>
            </a:r>
            <a:r>
              <a:rPr lang="zh-CN" altLang="zh-CN" sz="2400" dirty="0" smtClean="0">
                <a:latin typeface="Times New Roman" pitchFamily="18" charset="0"/>
                <a:ea typeface="黑体" pitchFamily="49" charset="-122"/>
                <a:cs typeface="Times New Roman" pitchFamily="18" charset="0"/>
              </a:rPr>
              <a:t>一部分</a:t>
            </a:r>
            <a:endParaRPr lang="zh-CN" altLang="en-US" sz="2400" dirty="0">
              <a:latin typeface="Times New Roman" pitchFamily="18" charset="0"/>
              <a:ea typeface="黑体" pitchFamily="49" charset="-122"/>
              <a:cs typeface="Times New Roman" pitchFamily="18" charset="0"/>
            </a:endParaRPr>
          </a:p>
        </p:txBody>
      </p:sp>
      <p:sp>
        <p:nvSpPr>
          <p:cNvPr id="4" name="TextBox 3"/>
          <p:cNvSpPr txBox="1"/>
          <p:nvPr/>
        </p:nvSpPr>
        <p:spPr>
          <a:xfrm>
            <a:off x="755576" y="195486"/>
            <a:ext cx="1261884" cy="523220"/>
          </a:xfrm>
          <a:prstGeom prst="rect">
            <a:avLst/>
          </a:prstGeom>
          <a:noFill/>
        </p:spPr>
        <p:txBody>
          <a:bodyPr wrap="none" rtlCol="0">
            <a:spAutoFit/>
          </a:bodyPr>
          <a:lstStyle/>
          <a:p>
            <a:r>
              <a:rPr lang="zh-CN" altLang="en-US" sz="2800" dirty="0" smtClean="0">
                <a:solidFill>
                  <a:srgbClr val="FFFF00"/>
                </a:solidFill>
                <a:latin typeface="Times New Roman" pitchFamily="18" charset="0"/>
                <a:ea typeface="黑体" pitchFamily="49" charset="-122"/>
                <a:cs typeface="Times New Roman" pitchFamily="18" charset="0"/>
              </a:rPr>
              <a:t>等效法</a:t>
            </a:r>
            <a:endParaRPr lang="en-US" altLang="zh-CN" sz="2800" dirty="0" smtClean="0">
              <a:solidFill>
                <a:srgbClr val="FFFF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587469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83568" y="195486"/>
                <a:ext cx="8136904" cy="2400657"/>
              </a:xfrm>
              <a:prstGeom prst="rect">
                <a:avLst/>
              </a:prstGeom>
              <a:noFill/>
            </p:spPr>
            <p:txBody>
              <a:bodyPr wrap="square" rtlCol="0">
                <a:spAutoFit/>
              </a:bodyPr>
              <a:lstStyle/>
              <a:p>
                <a:pPr latinLnBrk="1">
                  <a:lnSpc>
                    <a:spcPct val="150000"/>
                  </a:lnSpc>
                </a:pPr>
                <a:r>
                  <a:rPr lang="en-US" altLang="zh-CN" sz="2000" b="1" dirty="0" smtClean="0">
                    <a:solidFill>
                      <a:schemeClr val="tx1"/>
                    </a:solidFill>
                    <a:latin typeface="Times New Roman" pitchFamily="18" charset="0"/>
                    <a:ea typeface="黑体" pitchFamily="49" charset="-122"/>
                    <a:cs typeface="Times New Roman" pitchFamily="18" charset="0"/>
                  </a:rPr>
                  <a:t>（</a:t>
                </a:r>
                <a:r>
                  <a:rPr lang="en-US" altLang="zh-CN" sz="2000" b="1" dirty="0" err="1">
                    <a:solidFill>
                      <a:schemeClr val="tx1"/>
                    </a:solidFill>
                    <a:latin typeface="Times New Roman" pitchFamily="18" charset="0"/>
                    <a:ea typeface="黑体" pitchFamily="49" charset="-122"/>
                    <a:cs typeface="Times New Roman" pitchFamily="18" charset="0"/>
                  </a:rPr>
                  <a:t>多选）如图所示，在真空中某竖直平面内固定一足够大的接地金属板</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𝐌𝐍</m:t>
                    </m:r>
                  </m:oMath>
                </a14:m>
                <a:r>
                  <a:rPr lang="en-US" altLang="zh-CN" sz="2000" b="1" dirty="0">
                    <a:solidFill>
                      <a:schemeClr val="tx1"/>
                    </a:solidFill>
                    <a:latin typeface="Times New Roman" pitchFamily="18" charset="0"/>
                    <a:ea typeface="黑体" pitchFamily="49" charset="-122"/>
                    <a:cs typeface="Times New Roman" pitchFamily="18" charset="0"/>
                  </a:rPr>
                  <a:t>，在</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𝐌𝐍</m:t>
                    </m:r>
                  </m:oMath>
                </a14:m>
                <a:r>
                  <a:rPr lang="en-US" altLang="zh-CN" sz="2000" b="1" dirty="0">
                    <a:solidFill>
                      <a:schemeClr val="tx1"/>
                    </a:solidFill>
                    <a:latin typeface="Times New Roman" pitchFamily="18" charset="0"/>
                    <a:ea typeface="黑体" pitchFamily="49" charset="-122"/>
                    <a:cs typeface="Times New Roman" pitchFamily="18" charset="0"/>
                  </a:rPr>
                  <a:t>右侧与其相距</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𝟐𝐝</m:t>
                    </m:r>
                  </m:oMath>
                </a14:m>
                <a:r>
                  <a:rPr lang="en-US" altLang="zh-CN" sz="2000" b="1" dirty="0">
                    <a:solidFill>
                      <a:schemeClr val="tx1"/>
                    </a:solidFill>
                    <a:latin typeface="Times New Roman" pitchFamily="18" charset="0"/>
                    <a:ea typeface="黑体" pitchFamily="49" charset="-122"/>
                    <a:cs typeface="Times New Roman" pitchFamily="18" charset="0"/>
                  </a:rPr>
                  <a:t>处的</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𝐏</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r>
                  <a:rPr lang="en-US" altLang="zh-CN" sz="2000" b="1" dirty="0" err="1">
                    <a:solidFill>
                      <a:schemeClr val="tx1"/>
                    </a:solidFill>
                    <a:latin typeface="Times New Roman" pitchFamily="18" charset="0"/>
                    <a:ea typeface="黑体" pitchFamily="49" charset="-122"/>
                    <a:cs typeface="Times New Roman" pitchFamily="18" charset="0"/>
                  </a:rPr>
                  <a:t>点放置一电荷量</a:t>
                </a:r>
                <a:r>
                  <a:rPr lang="en-US" altLang="zh-CN" sz="2000" b="1" dirty="0">
                    <a:solidFill>
                      <a:schemeClr val="tx1"/>
                    </a:solidFill>
                    <a:latin typeface="Times New Roman" pitchFamily="18" charset="0"/>
                    <a:ea typeface="黑体" pitchFamily="49" charset="-122"/>
                    <a:cs typeface="Times New Roman" pitchFamily="18" charset="0"/>
                  </a:rPr>
                  <a:t>为</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𝐐</m:t>
                    </m:r>
                  </m:oMath>
                </a14:m>
                <a:r>
                  <a:rPr lang="en-US" altLang="zh-CN" sz="2000" b="1" dirty="0">
                    <a:solidFill>
                      <a:schemeClr val="tx1"/>
                    </a:solidFill>
                    <a:latin typeface="Times New Roman" pitchFamily="18" charset="0"/>
                    <a:ea typeface="黑体" pitchFamily="49" charset="-122"/>
                    <a:cs typeface="Times New Roman" pitchFamily="18" charset="0"/>
                  </a:rPr>
                  <a:t>的正点电荷，如果从</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𝐏</m:t>
                    </m:r>
                  </m:oMath>
                </a14:m>
                <a:r>
                  <a:rPr lang="en-US" altLang="zh-CN" sz="2000" b="1" dirty="0">
                    <a:solidFill>
                      <a:schemeClr val="tx1"/>
                    </a:solidFill>
                    <a:latin typeface="Times New Roman" pitchFamily="18" charset="0"/>
                    <a:ea typeface="黑体" pitchFamily="49" charset="-122"/>
                    <a:cs typeface="Times New Roman" pitchFamily="18" charset="0"/>
                  </a:rPr>
                  <a:t>点作</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𝐌𝐍</m:t>
                    </m:r>
                  </m:oMath>
                </a14:m>
                <a:r>
                  <a:rPr lang="en-US" altLang="zh-CN" sz="2000" b="1" dirty="0">
                    <a:solidFill>
                      <a:schemeClr val="tx1"/>
                    </a:solidFill>
                    <a:latin typeface="Times New Roman" pitchFamily="18" charset="0"/>
                    <a:ea typeface="黑体" pitchFamily="49" charset="-122"/>
                    <a:cs typeface="Times New Roman" pitchFamily="18" charset="0"/>
                  </a:rPr>
                  <a:t>的垂线，则</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𝐎</m:t>
                    </m:r>
                  </m:oMath>
                </a14:m>
                <a:r>
                  <a:rPr lang="en-US" altLang="zh-CN" sz="2000" b="1" dirty="0">
                    <a:solidFill>
                      <a:schemeClr val="tx1"/>
                    </a:solidFill>
                    <a:latin typeface="Times New Roman" pitchFamily="18" charset="0"/>
                    <a:ea typeface="黑体" pitchFamily="49" charset="-122"/>
                    <a:cs typeface="Times New Roman" pitchFamily="18" charset="0"/>
                  </a:rPr>
                  <a:t>为垂足，</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𝐀</m:t>
                    </m:r>
                  </m:oMath>
                </a14:m>
                <a:r>
                  <a:rPr lang="en-US" altLang="zh-CN" sz="2000" b="1" dirty="0">
                    <a:solidFill>
                      <a:schemeClr val="tx1"/>
                    </a:solidFill>
                    <a:latin typeface="Times New Roman" pitchFamily="18" charset="0"/>
                    <a:ea typeface="黑体" pitchFamily="49" charset="-122"/>
                    <a:cs typeface="Times New Roman" pitchFamily="18" charset="0"/>
                  </a:rPr>
                  <a:t>为</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𝐎</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r>
                  <a:rPr lang="en-US" altLang="zh-CN" sz="2000" b="1" dirty="0">
                    <a:solidFill>
                      <a:schemeClr val="tx1"/>
                    </a:solidFill>
                    <a:latin typeface="Times New Roman" pitchFamily="18" charset="0"/>
                    <a:ea typeface="黑体" pitchFamily="49" charset="-122"/>
                    <a:cs typeface="Times New Roman" pitchFamily="18" charset="0"/>
                  </a:rPr>
                  <a:t>、</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𝐏</m:t>
                    </m:r>
                  </m:oMath>
                </a14:m>
                <a:r>
                  <a:rPr lang="en-US" altLang="zh-CN" sz="2000" b="1" dirty="0">
                    <a:solidFill>
                      <a:schemeClr val="tx1"/>
                    </a:solidFill>
                    <a:latin typeface="Times New Roman" pitchFamily="18" charset="0"/>
                    <a:ea typeface="黑体" pitchFamily="49" charset="-122"/>
                    <a:cs typeface="Times New Roman" pitchFamily="18" charset="0"/>
                  </a:rPr>
                  <a:t>连线的中点，</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𝐁</m:t>
                    </m:r>
                  </m:oMath>
                </a14:m>
                <a:r>
                  <a:rPr lang="en-US" altLang="zh-CN" sz="2000" b="1" dirty="0">
                    <a:solidFill>
                      <a:schemeClr val="tx1"/>
                    </a:solidFill>
                    <a:latin typeface="Times New Roman" pitchFamily="18" charset="0"/>
                    <a:ea typeface="黑体" pitchFamily="49" charset="-122"/>
                    <a:cs typeface="Times New Roman" pitchFamily="18" charset="0"/>
                  </a:rPr>
                  <a:t>为</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𝐎𝐏</m:t>
                    </m:r>
                  </m:oMath>
                </a14:m>
                <a:r>
                  <a:rPr lang="en-US" altLang="zh-CN" sz="2000" b="1" dirty="0">
                    <a:solidFill>
                      <a:schemeClr val="tx1"/>
                    </a:solidFill>
                    <a:latin typeface="Times New Roman" pitchFamily="18" charset="0"/>
                    <a:ea typeface="黑体" pitchFamily="49" charset="-122"/>
                    <a:cs typeface="Times New Roman" pitchFamily="18" charset="0"/>
                  </a:rPr>
                  <a:t>延长线上的一点，</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𝐏𝐁</m:t>
                    </m:r>
                    <m:r>
                      <a:rPr lang="en-US" altLang="zh-CN" sz="2000" b="1" dirty="0">
                        <a:solidFill>
                          <a:schemeClr val="tx1"/>
                        </a:solidFill>
                        <a:latin typeface="Cambria Math" panose="02040503050406030204" pitchFamily="18" charset="0"/>
                        <a:ea typeface="微软雅黑" pitchFamily="34" charset="-122"/>
                        <a:cs typeface="Times New Roman" pitchFamily="34" charset="-120"/>
                      </a:rPr>
                      <m:t>=</m:t>
                    </m:r>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𝐝</m:t>
                    </m:r>
                  </m:oMath>
                </a14:m>
                <a:r>
                  <a:rPr lang="en-US" altLang="zh-CN" sz="2000" b="1" dirty="0">
                    <a:solidFill>
                      <a:schemeClr val="tx1"/>
                    </a:solidFill>
                    <a:latin typeface="Times New Roman" pitchFamily="18" charset="0"/>
                    <a:ea typeface="黑体" pitchFamily="49" charset="-122"/>
                    <a:cs typeface="Times New Roman" pitchFamily="18" charset="0"/>
                  </a:rPr>
                  <a:t>.静电力常量为</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𝐤</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r>
                  <a:rPr lang="en-US" altLang="zh-CN" sz="2000" b="1" dirty="0" smtClean="0">
                    <a:solidFill>
                      <a:schemeClr val="tx1"/>
                    </a:solidFill>
                    <a:latin typeface="Times New Roman" pitchFamily="18" charset="0"/>
                    <a:ea typeface="黑体" pitchFamily="49" charset="-122"/>
                    <a:cs typeface="Times New Roman" pitchFamily="18" charset="0"/>
                  </a:rPr>
                  <a:t>，</a:t>
                </a:r>
                <a:r>
                  <a:rPr lang="en-US" altLang="zh-CN" sz="2000" b="1" dirty="0" err="1" smtClean="0">
                    <a:solidFill>
                      <a:schemeClr val="tx1"/>
                    </a:solidFill>
                    <a:latin typeface="Times New Roman" pitchFamily="18" charset="0"/>
                    <a:ea typeface="黑体" pitchFamily="49" charset="-122"/>
                    <a:cs typeface="Times New Roman" pitchFamily="18" charset="0"/>
                  </a:rPr>
                  <a:t>关于各点的电场强度</a:t>
                </a:r>
                <a:r>
                  <a:rPr lang="en-US" altLang="zh-CN" sz="2000" b="1" dirty="0" err="1">
                    <a:solidFill>
                      <a:schemeClr val="tx1"/>
                    </a:solidFill>
                    <a:latin typeface="Times New Roman" pitchFamily="18" charset="0"/>
                    <a:ea typeface="黑体" pitchFamily="49" charset="-122"/>
                    <a:cs typeface="Times New Roman" pitchFamily="18" charset="0"/>
                  </a:rPr>
                  <a:t>，下列说法正确的是</a:t>
                </a:r>
                <a:r>
                  <a:rPr lang="en-US" altLang="zh-CN" sz="2000" b="1" dirty="0">
                    <a:solidFill>
                      <a:schemeClr val="tx1"/>
                    </a:solidFill>
                    <a:latin typeface="Times New Roman" pitchFamily="18" charset="0"/>
                    <a:ea typeface="黑体" pitchFamily="49" charset="-122"/>
                    <a:cs typeface="Times New Roman" pitchFamily="18" charset="0"/>
                  </a:rPr>
                  <a:t>(       ) </a:t>
                </a:r>
                <a:endParaRPr lang="zh-CN" altLang="en-US" sz="2000" b="1" dirty="0">
                  <a:solidFill>
                    <a:schemeClr val="tx1"/>
                  </a:solidFill>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3568" y="195486"/>
                <a:ext cx="8136904" cy="2400657"/>
              </a:xfrm>
              <a:prstGeom prst="rect">
                <a:avLst/>
              </a:prstGeom>
              <a:blipFill rotWithShape="1">
                <a:blip r:embed="rId2"/>
                <a:stretch>
                  <a:fillRect l="-749" r="-749" b="-12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83569" y="2427734"/>
                <a:ext cx="5184576" cy="2549352"/>
              </a:xfrm>
              <a:prstGeom prst="rect">
                <a:avLst/>
              </a:prstGeom>
              <a:noFill/>
            </p:spPr>
            <p:txBody>
              <a:bodyPr wrap="square" rtlCol="0">
                <a:spAutoFit/>
              </a:bodyPr>
              <a:lstStyle/>
              <a:p>
                <a:pPr latinLnBrk="1">
                  <a:lnSpc>
                    <a:spcPct val="150000"/>
                  </a:lnSpc>
                  <a:tabLst>
                    <a:tab pos="10909591" algn="l"/>
                  </a:tabLst>
                </a:pPr>
                <a:r>
                  <a:rPr lang="en-US" altLang="zh-CN" sz="2000" b="1" dirty="0" smtClean="0">
                    <a:solidFill>
                      <a:schemeClr val="tx1"/>
                    </a:solidFill>
                    <a:latin typeface="Times New Roman" pitchFamily="18" charset="0"/>
                    <a:ea typeface="黑体" pitchFamily="49" charset="-122"/>
                    <a:cs typeface="Times New Roman" pitchFamily="18" charset="0"/>
                  </a:rPr>
                  <a:t>A</a:t>
                </a:r>
                <a:r>
                  <a:rPr lang="en-US" altLang="zh-CN" sz="2000" b="1" dirty="0">
                    <a:solidFill>
                      <a:schemeClr val="tx1"/>
                    </a:solidFill>
                    <a:latin typeface="Times New Roman" pitchFamily="18" charset="0"/>
                    <a:ea typeface="黑体" pitchFamily="49" charset="-122"/>
                    <a:cs typeface="Times New Roman" pitchFamily="18" charset="0"/>
                  </a:rPr>
                  <a:t>.</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𝐎</m:t>
                    </m:r>
                  </m:oMath>
                </a14:m>
                <a:r>
                  <a:rPr lang="en-US" altLang="zh-CN" sz="2000" b="1" dirty="0">
                    <a:solidFill>
                      <a:schemeClr val="tx1"/>
                    </a:solidFill>
                    <a:latin typeface="Times New Roman" pitchFamily="18" charset="0"/>
                    <a:ea typeface="黑体" pitchFamily="49" charset="-122"/>
                    <a:cs typeface="Times New Roman" pitchFamily="18" charset="0"/>
                  </a:rPr>
                  <a:t>点场强大小</a:t>
                </a:r>
                <a:r>
                  <a:rPr lang="zh-CN" altLang="en-US" sz="2000" b="1" dirty="0" smtClean="0">
                    <a:solidFill>
                      <a:schemeClr val="tx1"/>
                    </a:solidFill>
                    <a:latin typeface="Times New Roman" pitchFamily="18" charset="0"/>
                    <a:ea typeface="黑体" pitchFamily="49" charset="-122"/>
                    <a:cs typeface="Times New Roman" pitchFamily="18" charset="0"/>
                  </a:rPr>
                  <a:t>为</a:t>
                </a:r>
                <a:r>
                  <a:rPr lang="en-US" altLang="zh-CN" sz="2000" b="1" dirty="0">
                    <a:ea typeface="微软雅黑" pitchFamily="34" charset="-122"/>
                    <a:cs typeface="Times New Roman" pitchFamily="34" charset="-120"/>
                  </a:rPr>
                  <a:t> </a:t>
                </a:r>
                <a14:m>
                  <m:oMath xmlns:m="http://schemas.openxmlformats.org/officeDocument/2006/math">
                    <m:f>
                      <m:fPr>
                        <m:ctrlPr>
                          <a:rPr lang="en-US" altLang="zh-CN" sz="2000" b="1" i="1" dirty="0">
                            <a:latin typeface="Cambria Math"/>
                            <a:ea typeface="微软雅黑" pitchFamily="34" charset="-122"/>
                            <a:cs typeface="Times New Roman" pitchFamily="34" charset="-120"/>
                          </a:rPr>
                        </m:ctrlPr>
                      </m:fPr>
                      <m:num>
                        <m:r>
                          <a:rPr lang="en-US" altLang="zh-CN" sz="2000" b="1" i="1" dirty="0">
                            <a:latin typeface="Cambria Math" panose="02040503050406030204" pitchFamily="18" charset="0"/>
                            <a:ea typeface="微软雅黑" pitchFamily="34" charset="-122"/>
                            <a:cs typeface="Times New Roman" pitchFamily="34" charset="-120"/>
                          </a:rPr>
                          <m:t>𝐤𝐐</m:t>
                        </m:r>
                      </m:num>
                      <m:den>
                        <m:r>
                          <a:rPr lang="en-US" altLang="zh-CN" sz="2000" b="1" i="1" dirty="0">
                            <a:latin typeface="Cambria Math" panose="02040503050406030204" pitchFamily="18" charset="0"/>
                            <a:ea typeface="微软雅黑" pitchFamily="34" charset="-122"/>
                            <a:cs typeface="Times New Roman" pitchFamily="34" charset="-120"/>
                          </a:rPr>
                          <m:t>𝟐</m:t>
                        </m:r>
                        <m:sSup>
                          <m:sSupPr>
                            <m:ctrlPr>
                              <a:rPr lang="en-US" altLang="zh-CN" sz="2000" b="1" i="1" dirty="0">
                                <a:latin typeface="Cambria Math"/>
                                <a:ea typeface="微软雅黑" pitchFamily="34" charset="-122"/>
                                <a:cs typeface="Times New Roman" pitchFamily="34" charset="-120"/>
                              </a:rPr>
                            </m:ctrlPr>
                          </m:sSupPr>
                          <m:e>
                            <m:r>
                              <a:rPr lang="en-US" altLang="zh-CN" sz="2000" b="1" i="1" dirty="0">
                                <a:latin typeface="Cambria Math" panose="02040503050406030204" pitchFamily="18" charset="0"/>
                                <a:ea typeface="微软雅黑" pitchFamily="34" charset="-122"/>
                                <a:cs typeface="Times New Roman" pitchFamily="34" charset="-120"/>
                              </a:rPr>
                              <m:t>𝐝</m:t>
                            </m:r>
                          </m:e>
                          <m:sup>
                            <m:r>
                              <a:rPr lang="en-US" altLang="zh-CN" sz="2000" b="1" i="1" dirty="0">
                                <a:latin typeface="Cambria Math" panose="02040503050406030204" pitchFamily="18" charset="0"/>
                                <a:ea typeface="微软雅黑" pitchFamily="34" charset="-122"/>
                                <a:cs typeface="Times New Roman" pitchFamily="34" charset="-120"/>
                              </a:rPr>
                              <m:t>𝟐</m:t>
                            </m:r>
                          </m:sup>
                        </m:sSup>
                      </m:den>
                    </m:f>
                    <m:r>
                      <a:rPr lang="en-US" altLang="zh-CN" sz="2000" b="1" i="1" dirty="0">
                        <a:latin typeface="Cambria Math"/>
                        <a:ea typeface="微软雅黑" pitchFamily="34" charset="-122"/>
                        <a:cs typeface="Times New Roman" pitchFamily="34" charset="-120"/>
                      </a:rPr>
                      <m:t> </m:t>
                    </m:r>
                  </m:oMath>
                </a14:m>
                <a:endParaRPr lang="en-US" altLang="zh-CN" sz="2000" b="1" dirty="0" smtClean="0">
                  <a:solidFill>
                    <a:schemeClr val="tx1"/>
                  </a:solidFill>
                  <a:latin typeface="Times New Roman" pitchFamily="18" charset="0"/>
                  <a:ea typeface="黑体" pitchFamily="49" charset="-122"/>
                  <a:cs typeface="Times New Roman" pitchFamily="18" charset="0"/>
                </a:endParaRPr>
              </a:p>
              <a:p>
                <a:pPr latinLnBrk="1">
                  <a:lnSpc>
                    <a:spcPct val="150000"/>
                  </a:lnSpc>
                  <a:tabLst>
                    <a:tab pos="10909591" algn="l"/>
                  </a:tabLst>
                </a:pPr>
                <a:r>
                  <a:rPr lang="en-US" altLang="zh-CN" sz="2000" b="1" dirty="0" smtClean="0">
                    <a:solidFill>
                      <a:schemeClr val="tx1"/>
                    </a:solidFill>
                    <a:latin typeface="Times New Roman" pitchFamily="18" charset="0"/>
                    <a:ea typeface="黑体" pitchFamily="49" charset="-122"/>
                    <a:cs typeface="Times New Roman" pitchFamily="18" charset="0"/>
                  </a:rPr>
                  <a:t>B</a:t>
                </a:r>
                <a:r>
                  <a:rPr lang="en-US" altLang="zh-CN" sz="2000" b="1" dirty="0">
                    <a:solidFill>
                      <a:schemeClr val="tx1"/>
                    </a:solidFill>
                    <a:latin typeface="Times New Roman" pitchFamily="18" charset="0"/>
                    <a:ea typeface="黑体" pitchFamily="49" charset="-122"/>
                    <a:cs typeface="Times New Roman" pitchFamily="18" charset="0"/>
                  </a:rPr>
                  <a:t>.</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𝐀</m:t>
                    </m:r>
                  </m:oMath>
                </a14:m>
                <a:r>
                  <a:rPr lang="en-US" altLang="zh-CN" sz="2000" b="1" dirty="0">
                    <a:solidFill>
                      <a:schemeClr val="tx1"/>
                    </a:solidFill>
                    <a:latin typeface="Times New Roman" pitchFamily="18" charset="0"/>
                    <a:ea typeface="黑体" pitchFamily="49" charset="-122"/>
                    <a:cs typeface="Times New Roman" pitchFamily="18" charset="0"/>
                  </a:rPr>
                  <a:t>点场强大小为</a:t>
                </a:r>
                <a14:m>
                  <m:oMath xmlns:m="http://schemas.openxmlformats.org/officeDocument/2006/math">
                    <m:f>
                      <m:fPr>
                        <m:ctrlPr>
                          <a:rPr lang="en-US" altLang="zh-CN" sz="2000" b="1" i="1" dirty="0">
                            <a:solidFill>
                              <a:schemeClr val="tx1"/>
                            </a:solidFill>
                            <a:latin typeface="Cambria Math"/>
                            <a:ea typeface="微软雅黑" pitchFamily="34" charset="-122"/>
                            <a:cs typeface="Times New Roman" pitchFamily="34" charset="-120"/>
                          </a:rPr>
                        </m:ctrlPr>
                      </m:fPr>
                      <m:num>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𝐤𝐐</m:t>
                        </m:r>
                      </m:num>
                      <m:den>
                        <m:sSup>
                          <m:sSupPr>
                            <m:ctrlPr>
                              <a:rPr lang="en-US" altLang="zh-CN" sz="2000" b="1" i="1" dirty="0">
                                <a:solidFill>
                                  <a:schemeClr val="tx1"/>
                                </a:solidFill>
                                <a:latin typeface="Cambria Math"/>
                                <a:ea typeface="微软雅黑" pitchFamily="34" charset="-122"/>
                                <a:cs typeface="Times New Roman" pitchFamily="34" charset="-120"/>
                              </a:rPr>
                            </m:ctrlPr>
                          </m:sSupPr>
                          <m:e>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𝐝</m:t>
                            </m:r>
                          </m:e>
                          <m:sup>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𝟐</m:t>
                            </m:r>
                          </m:sup>
                        </m:sSup>
                      </m:den>
                    </m:f>
                  </m:oMath>
                </a14:m>
                <a:r>
                  <a:rPr lang="en-US" altLang="zh-CN" sz="2000" b="1" kern="0" spc="-99900" dirty="0">
                    <a:solidFill>
                      <a:schemeClr val="tx1"/>
                    </a:solidFill>
                    <a:latin typeface="Times New Roman" pitchFamily="18" charset="0"/>
                    <a:ea typeface="黑体" pitchFamily="49" charset="-122"/>
                    <a:cs typeface="Times New Roman" pitchFamily="18" charset="0"/>
                  </a:rPr>
                  <a:t> </a:t>
                </a:r>
                <a:endParaRPr lang="en-US" altLang="zh-CN" sz="2000" b="1" dirty="0">
                  <a:solidFill>
                    <a:schemeClr val="tx1"/>
                  </a:solidFill>
                  <a:latin typeface="Times New Roman" pitchFamily="18" charset="0"/>
                  <a:ea typeface="黑体" pitchFamily="49" charset="-122"/>
                  <a:cs typeface="Times New Roman" pitchFamily="18" charset="0"/>
                </a:endParaRPr>
              </a:p>
              <a:p>
                <a:pPr latinLnBrk="1">
                  <a:lnSpc>
                    <a:spcPct val="150000"/>
                  </a:lnSpc>
                  <a:tabLst>
                    <a:tab pos="10909591" algn="l"/>
                  </a:tabLst>
                </a:pPr>
                <a:r>
                  <a:rPr lang="en-US" altLang="zh-CN" sz="2000" b="1" dirty="0">
                    <a:solidFill>
                      <a:schemeClr val="tx1"/>
                    </a:solidFill>
                    <a:latin typeface="Times New Roman" pitchFamily="18" charset="0"/>
                    <a:ea typeface="黑体" pitchFamily="49" charset="-122"/>
                    <a:cs typeface="Times New Roman" pitchFamily="18" charset="0"/>
                  </a:rPr>
                  <a:t>C.</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𝐁</m:t>
                    </m:r>
                  </m:oMath>
                </a14:m>
                <a:r>
                  <a:rPr lang="en-US" altLang="zh-CN" sz="2000" b="1" dirty="0">
                    <a:solidFill>
                      <a:schemeClr val="tx1"/>
                    </a:solidFill>
                    <a:latin typeface="Times New Roman" pitchFamily="18" charset="0"/>
                    <a:ea typeface="黑体" pitchFamily="49" charset="-122"/>
                    <a:cs typeface="Times New Roman" pitchFamily="18" charset="0"/>
                  </a:rPr>
                  <a:t>点场强大小为</a:t>
                </a:r>
                <a:r>
                  <a:rPr lang="en-US" altLang="zh-CN" sz="2000" b="1" dirty="0">
                    <a:ea typeface="微软雅黑" pitchFamily="34" charset="-122"/>
                    <a:cs typeface="Times New Roman" pitchFamily="34" charset="-120"/>
                  </a:rPr>
                  <a:t> </a:t>
                </a:r>
                <a14:m>
                  <m:oMath xmlns:m="http://schemas.openxmlformats.org/officeDocument/2006/math">
                    <m:f>
                      <m:fPr>
                        <m:ctrlPr>
                          <a:rPr lang="en-US" altLang="zh-CN" sz="2000" b="1" i="1" dirty="0">
                            <a:latin typeface="Cambria Math"/>
                            <a:ea typeface="微软雅黑" pitchFamily="34" charset="-122"/>
                            <a:cs typeface="Times New Roman" pitchFamily="34" charset="-120"/>
                          </a:rPr>
                        </m:ctrlPr>
                      </m:fPr>
                      <m:num>
                        <m:r>
                          <a:rPr lang="en-US" altLang="zh-CN" sz="2000" b="1" i="1" dirty="0">
                            <a:latin typeface="Cambria Math" panose="02040503050406030204" pitchFamily="18" charset="0"/>
                            <a:ea typeface="微软雅黑" pitchFamily="34" charset="-122"/>
                            <a:cs typeface="Times New Roman" pitchFamily="34" charset="-120"/>
                          </a:rPr>
                          <m:t>𝟐𝟒𝐤𝐐</m:t>
                        </m:r>
                      </m:num>
                      <m:den>
                        <m:r>
                          <a:rPr lang="en-US" altLang="zh-CN" sz="2000" b="1" i="1" dirty="0">
                            <a:latin typeface="Cambria Math" panose="02040503050406030204" pitchFamily="18" charset="0"/>
                            <a:ea typeface="微软雅黑" pitchFamily="34" charset="-122"/>
                            <a:cs typeface="Times New Roman" pitchFamily="34" charset="-120"/>
                          </a:rPr>
                          <m:t>𝟐𝟓</m:t>
                        </m:r>
                        <m:sSup>
                          <m:sSupPr>
                            <m:ctrlPr>
                              <a:rPr lang="en-US" altLang="zh-CN" sz="2000" b="1" i="1" dirty="0">
                                <a:latin typeface="Cambria Math"/>
                                <a:ea typeface="微软雅黑" pitchFamily="34" charset="-122"/>
                                <a:cs typeface="Times New Roman" pitchFamily="34" charset="-120"/>
                              </a:rPr>
                            </m:ctrlPr>
                          </m:sSupPr>
                          <m:e>
                            <m:r>
                              <a:rPr lang="en-US" altLang="zh-CN" sz="2000" b="1" i="1" dirty="0">
                                <a:latin typeface="Cambria Math" panose="02040503050406030204" pitchFamily="18" charset="0"/>
                                <a:ea typeface="微软雅黑" pitchFamily="34" charset="-122"/>
                                <a:cs typeface="Times New Roman" pitchFamily="34" charset="-120"/>
                              </a:rPr>
                              <m:t>𝐝</m:t>
                            </m:r>
                          </m:e>
                          <m:sup>
                            <m:r>
                              <a:rPr lang="en-US" altLang="zh-CN" sz="2000" b="1" i="1" dirty="0">
                                <a:latin typeface="Cambria Math" panose="02040503050406030204" pitchFamily="18" charset="0"/>
                                <a:ea typeface="微软雅黑" pitchFamily="34" charset="-122"/>
                                <a:cs typeface="Times New Roman" pitchFamily="34" charset="-120"/>
                              </a:rPr>
                              <m:t>𝟐</m:t>
                            </m:r>
                          </m:sup>
                        </m:sSup>
                      </m:den>
                    </m:f>
                  </m:oMath>
                </a14:m>
                <a:r>
                  <a:rPr lang="en-US" altLang="zh-CN" sz="2000" b="1" dirty="0">
                    <a:ea typeface="微软雅黑" pitchFamily="34" charset="-122"/>
                    <a:cs typeface="Times New Roman" pitchFamily="34" charset="-120"/>
                  </a:rPr>
                  <a:t> </a:t>
                </a:r>
                <a:endParaRPr lang="en-US" altLang="zh-CN" sz="2000" b="1" dirty="0" smtClean="0">
                  <a:ea typeface="微软雅黑" pitchFamily="34" charset="-122"/>
                  <a:cs typeface="Times New Roman" pitchFamily="34" charset="-120"/>
                </a:endParaRPr>
              </a:p>
              <a:p>
                <a:pPr latinLnBrk="1">
                  <a:lnSpc>
                    <a:spcPct val="150000"/>
                  </a:lnSpc>
                  <a:tabLst>
                    <a:tab pos="10909591" algn="l"/>
                  </a:tabLst>
                </a:pPr>
                <a:r>
                  <a:rPr lang="en-US" altLang="zh-CN" sz="2000" b="1" dirty="0" smtClean="0">
                    <a:solidFill>
                      <a:schemeClr val="tx1"/>
                    </a:solidFill>
                    <a:latin typeface="Times New Roman" pitchFamily="18" charset="0"/>
                    <a:ea typeface="黑体" pitchFamily="49" charset="-122"/>
                    <a:cs typeface="Times New Roman" pitchFamily="18" charset="0"/>
                  </a:rPr>
                  <a:t>D</a:t>
                </a:r>
                <a:r>
                  <a:rPr lang="en-US" altLang="zh-CN" sz="2000" b="1" dirty="0">
                    <a:solidFill>
                      <a:schemeClr val="tx1"/>
                    </a:solidFill>
                    <a:latin typeface="Times New Roman" pitchFamily="18" charset="0"/>
                    <a:ea typeface="黑体" pitchFamily="49" charset="-122"/>
                    <a:cs typeface="Times New Roman" pitchFamily="18" charset="0"/>
                  </a:rPr>
                  <a:t>.</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𝐀</m:t>
                    </m:r>
                  </m:oMath>
                </a14:m>
                <a:r>
                  <a:rPr lang="en-US" altLang="zh-CN" sz="2000" b="1" dirty="0">
                    <a:solidFill>
                      <a:schemeClr val="tx1"/>
                    </a:solidFill>
                    <a:latin typeface="Times New Roman" pitchFamily="18" charset="0"/>
                    <a:ea typeface="黑体" pitchFamily="49" charset="-122"/>
                    <a:cs typeface="Times New Roman" pitchFamily="18" charset="0"/>
                  </a:rPr>
                  <a:t>、</a:t>
                </a:r>
                <a14:m>
                  <m:oMath xmlns:m="http://schemas.openxmlformats.org/officeDocument/2006/math">
                    <m:r>
                      <a:rPr lang="en-US" altLang="zh-CN" sz="2000" b="1" i="1" dirty="0">
                        <a:solidFill>
                          <a:schemeClr val="tx1"/>
                        </a:solidFill>
                        <a:latin typeface="Cambria Math" panose="02040503050406030204" pitchFamily="18" charset="0"/>
                        <a:ea typeface="微软雅黑" pitchFamily="34" charset="-122"/>
                        <a:cs typeface="Times New Roman" pitchFamily="34" charset="-120"/>
                      </a:rPr>
                      <m:t>𝐁</m:t>
                    </m:r>
                  </m:oMath>
                </a14:m>
                <a:r>
                  <a:rPr lang="en-US" altLang="zh-CN" sz="2000" b="1" kern="0" spc="-99900" dirty="0">
                    <a:solidFill>
                      <a:schemeClr val="tx1"/>
                    </a:solidFill>
                    <a:latin typeface="Times New Roman" pitchFamily="18" charset="0"/>
                    <a:ea typeface="黑体" pitchFamily="49" charset="-122"/>
                    <a:cs typeface="Times New Roman" pitchFamily="18" charset="0"/>
                  </a:rPr>
                  <a:t> </a:t>
                </a:r>
                <a:r>
                  <a:rPr lang="en-US" altLang="zh-CN" sz="2000" b="1" dirty="0">
                    <a:solidFill>
                      <a:schemeClr val="tx1"/>
                    </a:solidFill>
                    <a:latin typeface="Times New Roman" pitchFamily="18" charset="0"/>
                    <a:ea typeface="黑体" pitchFamily="49" charset="-122"/>
                    <a:cs typeface="Times New Roman" pitchFamily="18" charset="0"/>
                  </a:rPr>
                  <a:t>两点场强大小相等，方向相反</a:t>
                </a:r>
              </a:p>
            </p:txBody>
          </p:sp>
        </mc:Choice>
        <mc:Fallback xmlns="">
          <p:sp>
            <p:nvSpPr>
              <p:cNvPr id="3" name="TextBox 2"/>
              <p:cNvSpPr txBox="1">
                <a:spLocks noRot="1" noChangeAspect="1" noMove="1" noResize="1" noEditPoints="1" noAdjustHandles="1" noChangeArrowheads="1" noChangeShapeType="1" noTextEdit="1"/>
              </p:cNvSpPr>
              <p:nvPr/>
            </p:nvSpPr>
            <p:spPr>
              <a:xfrm>
                <a:off x="683569" y="2427734"/>
                <a:ext cx="5184576" cy="2549352"/>
              </a:xfrm>
              <a:prstGeom prst="rect">
                <a:avLst/>
              </a:prstGeom>
              <a:blipFill rotWithShape="1">
                <a:blip r:embed="rId3"/>
                <a:stretch>
                  <a:fillRect l="-1175" b="-2392"/>
                </a:stretch>
              </a:blipFill>
            </p:spPr>
            <p:txBody>
              <a:bodyPr/>
              <a:lstStyle/>
              <a:p>
                <a:r>
                  <a:rPr lang="zh-CN" altLang="en-US">
                    <a:noFill/>
                  </a:rPr>
                  <a:t> </a:t>
                </a:r>
              </a:p>
            </p:txBody>
          </p:sp>
        </mc:Fallback>
      </mc:AlternateContent>
      <p:sp>
        <p:nvSpPr>
          <p:cNvPr id="5" name="矩形 4"/>
          <p:cNvSpPr/>
          <p:nvPr/>
        </p:nvSpPr>
        <p:spPr>
          <a:xfrm>
            <a:off x="5631197" y="2236561"/>
            <a:ext cx="1893132" cy="26023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QC_5_BD.1_1#3167e2be1?hastextimagelayout=1&amp;vbadisplayimagespread=1&amp;parentnodeid=c998d77dc&amp;color=0,0,0&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724128" y="2324083"/>
            <a:ext cx="1703699" cy="2345779"/>
          </a:xfrm>
          <a:prstGeom prst="rect">
            <a:avLst/>
          </a:prstGeom>
          <a:noFill/>
          <a:extLst>
            <a:ext uri="{909E8E84-426E-40DD-AFC4-6F175D3DCCD1}">
              <a14:hiddenFill xmlns:a14="http://schemas.microsoft.com/office/drawing/2010/main">
                <a:solidFill>
                  <a:schemeClr val="accent1">
                    <a:alpha val="0"/>
                  </a:schemeClr>
                </a:solidFill>
              </a14:hiddenFill>
            </a:ext>
          </a:extLst>
        </p:spPr>
      </p:pic>
    </p:spTree>
    <p:extLst>
      <p:ext uri="{BB962C8B-B14F-4D97-AF65-F5344CB8AC3E}">
        <p14:creationId xmlns:p14="http://schemas.microsoft.com/office/powerpoint/2010/main" val="278131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123478"/>
                <a:ext cx="8352928" cy="4661148"/>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6 </a:t>
                </a:r>
                <a:r>
                  <a:rPr lang="x-none" altLang="zh-CN" sz="2400" b="1" dirty="0" smtClean="0">
                    <a:latin typeface="Times New Roman" pitchFamily="18" charset="0"/>
                    <a:ea typeface="黑体" pitchFamily="49" charset="-122"/>
                    <a:cs typeface="Times New Roman" pitchFamily="18" charset="0"/>
                  </a:rPr>
                  <a:t>如图所示</a:t>
                </a:r>
                <a:r>
                  <a:rPr lang="x-none" altLang="zh-CN" sz="2400" b="1" dirty="0">
                    <a:latin typeface="Times New Roman" pitchFamily="18" charset="0"/>
                    <a:ea typeface="黑体" pitchFamily="49" charset="-122"/>
                    <a:cs typeface="Times New Roman" pitchFamily="18" charset="0"/>
                  </a:rPr>
                  <a:t>，一个均匀的带电圆环，带电荷量为＋</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，半径为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，放在绝缘水平桌面上</a:t>
                </a:r>
                <a:r>
                  <a:rPr lang="zh-CN" altLang="zh-CN" sz="2400" b="1" dirty="0">
                    <a:latin typeface="Times New Roman" pitchFamily="18" charset="0"/>
                    <a:ea typeface="黑体" pitchFamily="49" charset="-122"/>
                    <a:cs typeface="Times New Roman" pitchFamily="18" charset="0"/>
                  </a:rPr>
                  <a:t>。</a:t>
                </a:r>
                <a:r>
                  <a:rPr lang="x-none" altLang="zh-CN" sz="2400" b="1" dirty="0">
                    <a:latin typeface="Times New Roman" pitchFamily="18" charset="0"/>
                    <a:ea typeface="黑体" pitchFamily="49" charset="-122"/>
                    <a:cs typeface="Times New Roman" pitchFamily="18" charset="0"/>
                  </a:rPr>
                  <a:t>圆心为</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点，过</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点作一竖直线，在此线上取一点</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，使</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到</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点的距离为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，在</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点放一检验电荷＋</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，则＋</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在</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点所受的库仑力为(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smtClean="0">
                    <a:latin typeface="Times New Roman" pitchFamily="18" charset="0"/>
                    <a:ea typeface="黑体" pitchFamily="49" charset="-122"/>
                    <a:cs typeface="Times New Roman" pitchFamily="18" charset="0"/>
                  </a:rPr>
                  <a:t>A．</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𝒌𝑸𝒒</m:t>
                        </m:r>
                      </m:num>
                      <m:den>
                        <m:sSup>
                          <m:sSupPr>
                            <m:ctrlPr>
                              <a:rPr lang="en-US" altLang="zh-CN" sz="2400" b="1" i="1" smtClean="0">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𝑹</m:t>
                            </m:r>
                          </m:e>
                          <m:sup>
                            <m:r>
                              <a:rPr lang="en-US" altLang="zh-CN" sz="2400" b="1" i="1" smtClean="0">
                                <a:latin typeface="Cambria Math"/>
                                <a:ea typeface="黑体" pitchFamily="49" charset="-122"/>
                                <a:cs typeface="Times New Roman" pitchFamily="18" charset="0"/>
                              </a:rPr>
                              <m:t>𝟐</m:t>
                            </m:r>
                          </m:sup>
                        </m:sSup>
                      </m:den>
                    </m:f>
                  </m:oMath>
                </a14:m>
                <a:r>
                  <a:rPr lang="x-none" altLang="zh-CN" sz="2400" b="1" dirty="0">
                    <a:latin typeface="Times New Roman" pitchFamily="18" charset="0"/>
                    <a:ea typeface="黑体" pitchFamily="49" charset="-122"/>
                    <a:cs typeface="Times New Roman" pitchFamily="18" charset="0"/>
                  </a:rPr>
                  <a:t>，方向向上</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B．</a:t>
                </a:r>
                <a:r>
                  <a:rPr lang="en-US" altLang="zh-CN" sz="2400" b="1" dirty="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ad>
                          <m:radPr>
                            <m:degHide m:val="on"/>
                            <m:ctrlPr>
                              <a:rPr lang="en-US" altLang="zh-CN" sz="2400" b="1" i="1" smtClean="0">
                                <a:latin typeface="Cambria Math"/>
                                <a:ea typeface="黑体" pitchFamily="49" charset="-122"/>
                                <a:cs typeface="Times New Roman" pitchFamily="18" charset="0"/>
                              </a:rPr>
                            </m:ctrlPr>
                          </m:radPr>
                          <m:deg/>
                          <m:e>
                            <m:r>
                              <a:rPr lang="en-US" altLang="zh-CN" sz="2400" b="1" i="1" smtClean="0">
                                <a:latin typeface="Cambria Math"/>
                                <a:ea typeface="黑体" pitchFamily="49" charset="-122"/>
                                <a:cs typeface="Times New Roman" pitchFamily="18" charset="0"/>
                              </a:rPr>
                              <m:t>𝟐</m:t>
                            </m:r>
                          </m:e>
                        </m:rad>
                        <m:r>
                          <a:rPr lang="en-US" altLang="zh-CN" sz="2400" b="1" i="1">
                            <a:latin typeface="Cambria Math"/>
                            <a:ea typeface="黑体" pitchFamily="49" charset="-122"/>
                            <a:cs typeface="Times New Roman" pitchFamily="18" charset="0"/>
                          </a:rPr>
                          <m:t>𝒌𝑸𝒒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𝟒</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a:latin typeface="Cambria Math"/>
                        <a:ea typeface="黑体" pitchFamily="49" charset="-122"/>
                        <a:cs typeface="Times New Roman" pitchFamily="18" charset="0"/>
                      </a:rPr>
                      <m:t> </m:t>
                    </m:r>
                  </m:oMath>
                </a14:m>
                <a:r>
                  <a:rPr lang="x-none" altLang="zh-CN" sz="2400" b="1" dirty="0">
                    <a:latin typeface="Times New Roman" pitchFamily="18" charset="0"/>
                    <a:ea typeface="黑体" pitchFamily="49" charset="-122"/>
                    <a:cs typeface="Times New Roman" pitchFamily="18" charset="0"/>
                  </a:rPr>
                  <a:t>，方向向上</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C</a:t>
                </a:r>
                <a:r>
                  <a:rPr lang="x-none" altLang="zh-CN" sz="2400" b="1" dirty="0" smtClean="0">
                    <a:latin typeface="Times New Roman" pitchFamily="18" charset="0"/>
                    <a:ea typeface="黑体" pitchFamily="49" charset="-122"/>
                    <a:cs typeface="Times New Roman" pitchFamily="18" charset="0"/>
                  </a:rPr>
                  <a:t>．</a:t>
                </a:r>
                <a:r>
                  <a:rPr lang="en-US" altLang="zh-CN" sz="2400" b="1" dirty="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𝒌𝑸𝒒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𝟒</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a:latin typeface="Cambria Math"/>
                        <a:ea typeface="黑体" pitchFamily="49" charset="-122"/>
                        <a:cs typeface="Times New Roman" pitchFamily="18" charset="0"/>
                      </a:rPr>
                      <m:t> </m:t>
                    </m:r>
                  </m:oMath>
                </a14:m>
                <a:r>
                  <a:rPr lang="x-none" altLang="zh-CN" sz="2400" b="1" dirty="0" smtClean="0">
                    <a:latin typeface="Times New Roman" pitchFamily="18" charset="0"/>
                    <a:ea typeface="黑体" pitchFamily="49" charset="-122"/>
                    <a:cs typeface="Times New Roman" pitchFamily="18" charset="0"/>
                  </a:rPr>
                  <a:t>，</a:t>
                </a:r>
                <a:r>
                  <a:rPr lang="x-none" altLang="zh-CN" sz="2400" b="1" dirty="0">
                    <a:latin typeface="Times New Roman" pitchFamily="18" charset="0"/>
                    <a:ea typeface="黑体" pitchFamily="49" charset="-122"/>
                    <a:cs typeface="Times New Roman" pitchFamily="18" charset="0"/>
                  </a:rPr>
                  <a:t>方向水平向左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a:latin typeface="Times New Roman" pitchFamily="18" charset="0"/>
                    <a:ea typeface="黑体" pitchFamily="49" charset="-122"/>
                    <a:cs typeface="Times New Roman" pitchFamily="18" charset="0"/>
                  </a:rPr>
                  <a:t>D．不能确定</a:t>
                </a:r>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123478"/>
                <a:ext cx="8352928" cy="4661148"/>
              </a:xfrm>
              <a:prstGeom prst="rect">
                <a:avLst/>
              </a:prstGeom>
              <a:blipFill rotWithShape="1">
                <a:blip r:embed="rId2"/>
                <a:stretch>
                  <a:fillRect l="-1168" t="-131" r="-2701" b="-1046"/>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107504" y="483517"/>
            <a:ext cx="360040" cy="923330"/>
          </a:xfrm>
          <a:prstGeom prst="rect">
            <a:avLst/>
          </a:prstGeom>
          <a:noFill/>
        </p:spPr>
        <p:txBody>
          <a:bodyPr wrap="square" rtlCol="0">
            <a:spAutoFit/>
          </a:bodyPr>
          <a:lstStyle/>
          <a:p>
            <a:r>
              <a:rPr lang="zh-CN" altLang="en-US" dirty="0" smtClean="0">
                <a:solidFill>
                  <a:srgbClr val="FFFF00"/>
                </a:solidFill>
                <a:latin typeface="+mj-ea"/>
                <a:ea typeface="+mj-ea"/>
              </a:rPr>
              <a:t>微元法</a:t>
            </a:r>
            <a:endParaRPr lang="zh-CN" altLang="en-US" dirty="0">
              <a:solidFill>
                <a:srgbClr val="FFFF00"/>
              </a:solidFill>
              <a:latin typeface="+mj-ea"/>
              <a:ea typeface="+mj-ea"/>
            </a:endParaRPr>
          </a:p>
        </p:txBody>
      </p:sp>
      <p:sp>
        <p:nvSpPr>
          <p:cNvPr id="8" name="矩形 7"/>
          <p:cNvSpPr/>
          <p:nvPr/>
        </p:nvSpPr>
        <p:spPr>
          <a:xfrm>
            <a:off x="6699885" y="2139702"/>
            <a:ext cx="1571421" cy="1613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699885" y="2139702"/>
            <a:ext cx="1571421" cy="1613017"/>
          </a:xfrm>
          <a:prstGeom prst="rect">
            <a:avLst/>
          </a:prstGeom>
          <a:noFill/>
          <a:ln>
            <a:noFill/>
          </a:ln>
        </p:spPr>
      </p:pic>
    </p:spTree>
    <p:extLst>
      <p:ext uri="{BB962C8B-B14F-4D97-AF65-F5344CB8AC3E}">
        <p14:creationId xmlns:p14="http://schemas.microsoft.com/office/powerpoint/2010/main" val="1303623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123478"/>
                <a:ext cx="8352928" cy="3870931"/>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7 </a:t>
                </a:r>
                <a:r>
                  <a:rPr lang="x-none" altLang="zh-CN" sz="2400" b="1" dirty="0">
                    <a:latin typeface="Times New Roman" pitchFamily="18" charset="0"/>
                    <a:ea typeface="黑体" pitchFamily="49" charset="-122"/>
                    <a:cs typeface="Times New Roman" pitchFamily="18" charset="0"/>
                  </a:rPr>
                  <a:t>均匀带电的球壳在球外空间产生的电场等效于电荷集中于球心处产生的电场</a:t>
                </a:r>
                <a:r>
                  <a:rPr lang="zh-CN" altLang="zh-CN" sz="2400" b="1" dirty="0">
                    <a:latin typeface="Times New Roman" pitchFamily="18" charset="0"/>
                    <a:ea typeface="黑体" pitchFamily="49" charset="-122"/>
                    <a:cs typeface="Times New Roman" pitchFamily="18" charset="0"/>
                  </a:rPr>
                  <a:t>。</a:t>
                </a:r>
                <a:r>
                  <a:rPr lang="x-none" altLang="zh-CN" sz="2400" b="1" dirty="0">
                    <a:latin typeface="Times New Roman" pitchFamily="18" charset="0"/>
                    <a:ea typeface="黑体" pitchFamily="49" charset="-122"/>
                    <a:cs typeface="Times New Roman" pitchFamily="18" charset="0"/>
                  </a:rPr>
                  <a:t>如图所示，在半球面</a:t>
                </a:r>
                <a:r>
                  <a:rPr lang="x-none" altLang="zh-CN" sz="2400" b="1" i="1" dirty="0">
                    <a:latin typeface="Times New Roman" pitchFamily="18" charset="0"/>
                    <a:ea typeface="黑体" pitchFamily="49" charset="-122"/>
                    <a:cs typeface="Times New Roman" pitchFamily="18" charset="0"/>
                  </a:rPr>
                  <a:t>AB</a:t>
                </a:r>
                <a:r>
                  <a:rPr lang="x-none" altLang="zh-CN" sz="2400" b="1" dirty="0">
                    <a:latin typeface="Times New Roman" pitchFamily="18" charset="0"/>
                    <a:ea typeface="黑体" pitchFamily="49" charset="-122"/>
                    <a:cs typeface="Times New Roman" pitchFamily="18" charset="0"/>
                  </a:rPr>
                  <a:t>上均匀分布正电荷，半球面总电荷量为</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，球面半径为</a:t>
                </a:r>
                <a:r>
                  <a:rPr lang="x-none" altLang="zh-CN" sz="2400" b="1" i="1" dirty="0">
                    <a:latin typeface="Times New Roman" pitchFamily="18" charset="0"/>
                    <a:ea typeface="黑体" pitchFamily="49" charset="-122"/>
                    <a:cs typeface="Times New Roman" pitchFamily="18" charset="0"/>
                  </a:rPr>
                  <a:t>R</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CD</a:t>
                </a:r>
                <a:r>
                  <a:rPr lang="x-none" altLang="zh-CN" sz="2400" b="1" dirty="0">
                    <a:latin typeface="Times New Roman" pitchFamily="18" charset="0"/>
                    <a:ea typeface="黑体" pitchFamily="49" charset="-122"/>
                    <a:cs typeface="Times New Roman" pitchFamily="18" charset="0"/>
                  </a:rPr>
                  <a:t>为通过半球面顶点与球心</a:t>
                </a:r>
                <a:r>
                  <a:rPr lang="x-none" altLang="zh-CN" sz="2400" b="1" i="1" dirty="0">
                    <a:latin typeface="Times New Roman" pitchFamily="18" charset="0"/>
                    <a:ea typeface="黑体" pitchFamily="49" charset="-122"/>
                    <a:cs typeface="Times New Roman" pitchFamily="18" charset="0"/>
                  </a:rPr>
                  <a:t>O</a:t>
                </a:r>
                <a:r>
                  <a:rPr lang="x-none" altLang="zh-CN" sz="2400" b="1" dirty="0">
                    <a:latin typeface="Times New Roman" pitchFamily="18" charset="0"/>
                    <a:ea typeface="黑体" pitchFamily="49" charset="-122"/>
                    <a:cs typeface="Times New Roman" pitchFamily="18" charset="0"/>
                  </a:rPr>
                  <a:t>的轴线，在轴线上有</a:t>
                </a:r>
                <a:r>
                  <a:rPr lang="x-none" altLang="zh-CN" sz="2400" b="1" i="1" dirty="0">
                    <a:latin typeface="Times New Roman" pitchFamily="18" charset="0"/>
                    <a:ea typeface="黑体" pitchFamily="49" charset="-122"/>
                    <a:cs typeface="Times New Roman" pitchFamily="18" charset="0"/>
                  </a:rPr>
                  <a:t>M</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N</a:t>
                </a:r>
                <a:r>
                  <a:rPr lang="x-none" altLang="zh-CN" sz="2400" b="1" dirty="0">
                    <a:latin typeface="Times New Roman" pitchFamily="18" charset="0"/>
                    <a:ea typeface="黑体" pitchFamily="49" charset="-122"/>
                    <a:cs typeface="Times New Roman" pitchFamily="18" charset="0"/>
                  </a:rPr>
                  <a:t>两点，</a:t>
                </a:r>
                <a:r>
                  <a:rPr lang="x-none" altLang="zh-CN" sz="2400" b="1" i="1" dirty="0">
                    <a:latin typeface="Times New Roman" pitchFamily="18" charset="0"/>
                    <a:ea typeface="黑体" pitchFamily="49" charset="-122"/>
                    <a:cs typeface="Times New Roman" pitchFamily="18" charset="0"/>
                  </a:rPr>
                  <a:t>OM</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ON</a:t>
                </a:r>
                <a:r>
                  <a:rPr lang="x-none" altLang="zh-CN" sz="2400" b="1" dirty="0">
                    <a:latin typeface="Times New Roman" pitchFamily="18" charset="0"/>
                    <a:ea typeface="黑体" pitchFamily="49" charset="-122"/>
                    <a:cs typeface="Times New Roman" pitchFamily="18" charset="0"/>
                  </a:rPr>
                  <a:t>＝2</a:t>
                </a:r>
                <a:r>
                  <a:rPr lang="x-none" altLang="zh-CN" sz="2400" b="1" i="1" dirty="0">
                    <a:latin typeface="Times New Roman" pitchFamily="18" charset="0"/>
                    <a:ea typeface="黑体" pitchFamily="49" charset="-122"/>
                    <a:cs typeface="Times New Roman" pitchFamily="18" charset="0"/>
                  </a:rPr>
                  <a:t>R</a:t>
                </a:r>
                <a:r>
                  <a:rPr lang="zh-CN" altLang="zh-CN" sz="2400" b="1" dirty="0">
                    <a:latin typeface="Times New Roman" pitchFamily="18" charset="0"/>
                    <a:ea typeface="黑体" pitchFamily="49" charset="-122"/>
                    <a:cs typeface="Times New Roman" pitchFamily="18" charset="0"/>
                  </a:rPr>
                  <a:t>。</a:t>
                </a:r>
                <a:r>
                  <a:rPr lang="x-none" altLang="zh-CN" sz="2400" b="1" dirty="0">
                    <a:latin typeface="Times New Roman" pitchFamily="18" charset="0"/>
                    <a:ea typeface="黑体" pitchFamily="49" charset="-122"/>
                    <a:cs typeface="Times New Roman" pitchFamily="18" charset="0"/>
                  </a:rPr>
                  <a:t>已知</a:t>
                </a:r>
                <a:r>
                  <a:rPr lang="x-none" altLang="zh-CN" sz="2400" b="1" i="1" dirty="0">
                    <a:latin typeface="Times New Roman" pitchFamily="18" charset="0"/>
                    <a:ea typeface="黑体" pitchFamily="49" charset="-122"/>
                    <a:cs typeface="Times New Roman" pitchFamily="18" charset="0"/>
                  </a:rPr>
                  <a:t>M</a:t>
                </a:r>
                <a:r>
                  <a:rPr lang="x-none" altLang="zh-CN" sz="2400" b="1" dirty="0">
                    <a:latin typeface="Times New Roman" pitchFamily="18" charset="0"/>
                    <a:ea typeface="黑体" pitchFamily="49" charset="-122"/>
                    <a:cs typeface="Times New Roman" pitchFamily="18" charset="0"/>
                  </a:rPr>
                  <a:t>点的场强大小为</a:t>
                </a:r>
                <a:r>
                  <a:rPr lang="x-none" altLang="zh-CN" sz="2400" b="1" i="1" dirty="0">
                    <a:latin typeface="Times New Roman" pitchFamily="18" charset="0"/>
                    <a:ea typeface="黑体" pitchFamily="49" charset="-122"/>
                    <a:cs typeface="Times New Roman" pitchFamily="18" charset="0"/>
                  </a:rPr>
                  <a:t>E</a:t>
                </a:r>
                <a:r>
                  <a:rPr lang="x-none" altLang="zh-CN" sz="2400" b="1" dirty="0">
                    <a:latin typeface="Times New Roman" pitchFamily="18" charset="0"/>
                    <a:ea typeface="黑体" pitchFamily="49" charset="-122"/>
                    <a:cs typeface="Times New Roman" pitchFamily="18" charset="0"/>
                  </a:rPr>
                  <a:t>，则</a:t>
                </a:r>
                <a:r>
                  <a:rPr lang="x-none" altLang="zh-CN" sz="2400" b="1" i="1" dirty="0">
                    <a:latin typeface="Times New Roman" pitchFamily="18" charset="0"/>
                    <a:ea typeface="黑体" pitchFamily="49" charset="-122"/>
                    <a:cs typeface="Times New Roman" pitchFamily="18" charset="0"/>
                  </a:rPr>
                  <a:t>N</a:t>
                </a:r>
                <a:r>
                  <a:rPr lang="x-none" altLang="zh-CN" sz="2400" b="1" dirty="0">
                    <a:latin typeface="Times New Roman" pitchFamily="18" charset="0"/>
                    <a:ea typeface="黑体" pitchFamily="49" charset="-122"/>
                    <a:cs typeface="Times New Roman" pitchFamily="18" charset="0"/>
                  </a:rPr>
                  <a:t>点的场强大小为(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smtClean="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 ．</a:t>
                </a:r>
                <a:r>
                  <a:rPr lang="en-US" altLang="zh-CN" sz="2400" b="1" dirty="0" smtClean="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𝒌𝒒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𝟐</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oMath>
                </a14:m>
                <a:r>
                  <a:rPr lang="x-none" altLang="zh-CN" sz="2400" b="1" dirty="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a:t>
                </a:r>
                <a:r>
                  <a:rPr lang="x-none" altLang="zh-CN" sz="2400" b="1" dirty="0" smtClean="0">
                    <a:latin typeface="Times New Roman" pitchFamily="18" charset="0"/>
                    <a:ea typeface="黑体" pitchFamily="49" charset="-122"/>
                    <a:cs typeface="Times New Roman" pitchFamily="18" charset="0"/>
                  </a:rPr>
                  <a:t>B．</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𝒌𝒒</m:t>
                        </m:r>
                      </m:num>
                      <m:den>
                        <m:sSup>
                          <m:sSupPr>
                            <m:ctrlPr>
                              <a:rPr lang="en-US" altLang="zh-CN" sz="2400" b="1" i="1">
                                <a:latin typeface="Cambria Math"/>
                                <a:ea typeface="黑体" pitchFamily="49" charset="-122"/>
                                <a:cs typeface="Times New Roman" pitchFamily="18" charset="0"/>
                              </a:rPr>
                            </m:ctrlPr>
                          </m:sSupPr>
                          <m:e>
                            <m:r>
                              <a:rPr lang="en-US" altLang="zh-CN" sz="2400" b="1" i="1">
                                <a:latin typeface="Cambria Math"/>
                                <a:ea typeface="黑体" pitchFamily="49" charset="-122"/>
                                <a:cs typeface="Times New Roman" pitchFamily="18" charset="0"/>
                              </a:rPr>
                              <m:t>𝟐</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smtClean="0">
                        <a:latin typeface="Cambria Math"/>
                        <a:ea typeface="黑体" pitchFamily="49" charset="-122"/>
                        <a:cs typeface="Times New Roman" pitchFamily="18" charset="0"/>
                      </a:rPr>
                      <m:t>−</m:t>
                    </m:r>
                    <m:r>
                      <a:rPr lang="en-US" altLang="zh-CN" sz="2400" b="1" i="1" smtClean="0">
                        <a:latin typeface="Cambria Math"/>
                        <a:ea typeface="黑体" pitchFamily="49" charset="-122"/>
                        <a:cs typeface="Times New Roman" pitchFamily="18" charset="0"/>
                      </a:rPr>
                      <m:t>𝑬</m:t>
                    </m:r>
                  </m:oMath>
                </a14:m>
                <a:r>
                  <a:rPr lang="x-none"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a:p>
                <a:pPr>
                  <a:lnSpc>
                    <a:spcPct val="130000"/>
                  </a:lnSpc>
                </a:pPr>
                <a:r>
                  <a:rPr lang="x-none" altLang="zh-CN" sz="2400" b="1" dirty="0" smtClean="0">
                    <a:latin typeface="Times New Roman" pitchFamily="18" charset="0"/>
                    <a:ea typeface="黑体" pitchFamily="49" charset="-122"/>
                    <a:cs typeface="Times New Roman" pitchFamily="18" charset="0"/>
                  </a:rPr>
                  <a:t>C．</a:t>
                </a:r>
                <a:r>
                  <a:rPr lang="en-US" altLang="zh-CN" sz="2400" b="1" dirty="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𝒌𝒒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𝟒</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a:latin typeface="Cambria Math"/>
                        <a:ea typeface="黑体" pitchFamily="49" charset="-122"/>
                        <a:cs typeface="Times New Roman" pitchFamily="18" charset="0"/>
                      </a:rPr>
                      <m:t>−</m:t>
                    </m:r>
                    <m:r>
                      <a:rPr lang="en-US" altLang="zh-CN" sz="2400" b="1" i="1">
                        <a:latin typeface="Cambria Math"/>
                        <a:ea typeface="黑体" pitchFamily="49" charset="-122"/>
                        <a:cs typeface="Times New Roman" pitchFamily="18" charset="0"/>
                      </a:rPr>
                      <m:t>𝑬</m:t>
                    </m:r>
                  </m:oMath>
                </a14:m>
                <a:r>
                  <a:rPr lang="en-US" altLang="zh-CN" sz="2400" b="1" dirty="0" smtClean="0">
                    <a:latin typeface="Times New Roman" pitchFamily="18" charset="0"/>
                    <a:ea typeface="黑体" pitchFamily="49" charset="-122"/>
                    <a:cs typeface="Times New Roman" pitchFamily="18" charset="0"/>
                  </a:rPr>
                  <a:t>                 </a:t>
                </a:r>
                <a:r>
                  <a:rPr lang="x-none" altLang="zh-CN" sz="2400" b="1" dirty="0" smtClean="0">
                    <a:latin typeface="Times New Roman" pitchFamily="18" charset="0"/>
                    <a:ea typeface="黑体" pitchFamily="49" charset="-122"/>
                    <a:cs typeface="Times New Roman" pitchFamily="18" charset="0"/>
                  </a:rPr>
                  <a:t>D</a:t>
                </a:r>
                <a:r>
                  <a:rPr lang="x-none" altLang="zh-CN" sz="2400" b="1" dirty="0">
                    <a:latin typeface="Times New Roman" pitchFamily="18" charset="0"/>
                    <a:ea typeface="黑体" pitchFamily="49" charset="-122"/>
                    <a:cs typeface="Times New Roman" pitchFamily="18" charset="0"/>
                  </a:rPr>
                  <a:t>．</a:t>
                </a:r>
                <a:r>
                  <a:rPr lang="en-US" altLang="zh-CN" sz="2400" b="1" dirty="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𝒌𝒒</m:t>
                        </m:r>
                      </m:num>
                      <m:den>
                        <m:sSup>
                          <m:sSupPr>
                            <m:ctrlPr>
                              <a:rPr lang="en-US" altLang="zh-CN" sz="2400" b="1" i="1">
                                <a:latin typeface="Cambria Math"/>
                                <a:ea typeface="黑体" pitchFamily="49" charset="-122"/>
                                <a:cs typeface="Times New Roman" pitchFamily="18" charset="0"/>
                              </a:rPr>
                            </m:ctrlPr>
                          </m:sSupPr>
                          <m:e>
                            <m:r>
                              <a:rPr lang="en-US" altLang="zh-CN" sz="2400" b="1" i="1">
                                <a:latin typeface="Cambria Math"/>
                                <a:ea typeface="黑体" pitchFamily="49" charset="-122"/>
                                <a:cs typeface="Times New Roman" pitchFamily="18" charset="0"/>
                              </a:rPr>
                              <m:t>𝟒</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smtClean="0">
                        <a:latin typeface="Cambria Math"/>
                        <a:ea typeface="黑体" pitchFamily="49" charset="-122"/>
                        <a:cs typeface="Times New Roman" pitchFamily="18" charset="0"/>
                      </a:rPr>
                      <m:t>+</m:t>
                    </m:r>
                    <m:r>
                      <a:rPr lang="en-US" altLang="zh-CN" sz="2400" b="1" i="1">
                        <a:latin typeface="Cambria Math"/>
                        <a:ea typeface="黑体" pitchFamily="49" charset="-122"/>
                        <a:cs typeface="Times New Roman" pitchFamily="18" charset="0"/>
                      </a:rPr>
                      <m:t>𝑬</m:t>
                    </m:r>
                  </m:oMath>
                </a14:m>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123478"/>
                <a:ext cx="8352928" cy="3870931"/>
              </a:xfrm>
              <a:prstGeom prst="rect">
                <a:avLst/>
              </a:prstGeom>
              <a:blipFill rotWithShape="1">
                <a:blip r:embed="rId2"/>
                <a:stretch>
                  <a:fillRect l="-1168" t="-157" r="-4307"/>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107504" y="483517"/>
            <a:ext cx="360040" cy="2031325"/>
          </a:xfrm>
          <a:prstGeom prst="rect">
            <a:avLst/>
          </a:prstGeom>
          <a:noFill/>
        </p:spPr>
        <p:txBody>
          <a:bodyPr wrap="square" rtlCol="0">
            <a:spAutoFit/>
          </a:bodyPr>
          <a:lstStyle/>
          <a:p>
            <a:r>
              <a:rPr lang="zh-CN" altLang="en-US" dirty="0" smtClean="0">
                <a:solidFill>
                  <a:srgbClr val="FFFF00"/>
                </a:solidFill>
                <a:latin typeface="Times New Roman" pitchFamily="18" charset="0"/>
                <a:ea typeface="+mj-ea"/>
                <a:cs typeface="Times New Roman" pitchFamily="18" charset="0"/>
              </a:rPr>
              <a:t>填补法</a:t>
            </a:r>
            <a:r>
              <a:rPr lang="en-US" altLang="zh-CN" dirty="0" smtClean="0">
                <a:solidFill>
                  <a:srgbClr val="FFFF00"/>
                </a:solidFill>
                <a:latin typeface="Times New Roman" pitchFamily="18" charset="0"/>
                <a:ea typeface="+mj-ea"/>
                <a:cs typeface="Times New Roman" pitchFamily="18" charset="0"/>
              </a:rPr>
              <a:t>&amp;</a:t>
            </a:r>
            <a:r>
              <a:rPr lang="zh-CN" altLang="en-US" dirty="0" smtClean="0">
                <a:solidFill>
                  <a:srgbClr val="FFFF00"/>
                </a:solidFill>
                <a:latin typeface="Times New Roman" pitchFamily="18" charset="0"/>
                <a:ea typeface="+mj-ea"/>
                <a:cs typeface="Times New Roman" pitchFamily="18" charset="0"/>
              </a:rPr>
              <a:t>对称</a:t>
            </a:r>
            <a:r>
              <a:rPr lang="zh-CN" altLang="en-US" dirty="0">
                <a:solidFill>
                  <a:srgbClr val="FFFF00"/>
                </a:solidFill>
                <a:latin typeface="Times New Roman" pitchFamily="18" charset="0"/>
                <a:ea typeface="+mj-ea"/>
                <a:cs typeface="Times New Roman" pitchFamily="18" charset="0"/>
              </a:rPr>
              <a:t>法</a:t>
            </a:r>
          </a:p>
        </p:txBody>
      </p:sp>
      <p:sp>
        <p:nvSpPr>
          <p:cNvPr id="8" name="矩形 7"/>
          <p:cNvSpPr/>
          <p:nvPr/>
        </p:nvSpPr>
        <p:spPr>
          <a:xfrm>
            <a:off x="6156177" y="2879109"/>
            <a:ext cx="2579533" cy="1296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931790"/>
            <a:ext cx="2387447" cy="1243462"/>
          </a:xfrm>
          <a:prstGeom prst="rect">
            <a:avLst/>
          </a:prstGeom>
          <a:noFill/>
          <a:ln>
            <a:noFill/>
          </a:ln>
        </p:spPr>
      </p:pic>
    </p:spTree>
    <p:extLst>
      <p:ext uri="{BB962C8B-B14F-4D97-AF65-F5344CB8AC3E}">
        <p14:creationId xmlns:p14="http://schemas.microsoft.com/office/powerpoint/2010/main" val="1635080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123478"/>
                <a:ext cx="8352928" cy="3877793"/>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8 </a:t>
                </a:r>
                <a:r>
                  <a:rPr lang="zh-CN" altLang="zh-CN" sz="2400" b="1" dirty="0" smtClean="0">
                    <a:latin typeface="Times New Roman" pitchFamily="18" charset="0"/>
                    <a:ea typeface="黑体" pitchFamily="49" charset="-122"/>
                    <a:cs typeface="Times New Roman" pitchFamily="18" charset="0"/>
                  </a:rPr>
                  <a:t>如图所</a:t>
                </a:r>
                <a:r>
                  <a:rPr lang="zh-CN" altLang="zh-CN" sz="2400" b="1" dirty="0">
                    <a:latin typeface="Times New Roman" pitchFamily="18" charset="0"/>
                    <a:ea typeface="黑体" pitchFamily="49" charset="-122"/>
                    <a:cs typeface="Times New Roman" pitchFamily="18" charset="0"/>
                  </a:rPr>
                  <a:t>示，一半径为</a:t>
                </a:r>
                <a:r>
                  <a:rPr lang="en-US" altLang="zh-CN" sz="2400" b="1" i="1" dirty="0">
                    <a:latin typeface="Times New Roman" pitchFamily="18" charset="0"/>
                    <a:ea typeface="黑体" pitchFamily="49" charset="-122"/>
                    <a:cs typeface="Times New Roman" pitchFamily="18" charset="0"/>
                  </a:rPr>
                  <a:t>R</a:t>
                </a:r>
                <a:r>
                  <a:rPr lang="zh-CN" altLang="zh-CN" sz="2400" b="1" dirty="0">
                    <a:latin typeface="Times New Roman" pitchFamily="18" charset="0"/>
                    <a:ea typeface="黑体" pitchFamily="49" charset="-122"/>
                    <a:cs typeface="Times New Roman" pitchFamily="18" charset="0"/>
                  </a:rPr>
                  <a:t>的圆盘上均匀分布着电荷量为</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的电荷。在垂直于圆盘且过圆心</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的轴线上有</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三个点。</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和</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和</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和</a:t>
                </a:r>
                <a:r>
                  <a:rPr lang="en-US" altLang="zh-CN" sz="2400" b="1" i="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间的距离均为</a:t>
                </a:r>
                <a:r>
                  <a:rPr lang="en-US" altLang="zh-CN" sz="2400" b="1" i="1" dirty="0">
                    <a:latin typeface="Times New Roman" pitchFamily="18" charset="0"/>
                    <a:ea typeface="黑体" pitchFamily="49" charset="-122"/>
                    <a:cs typeface="Times New Roman" pitchFamily="18" charset="0"/>
                  </a:rPr>
                  <a:t>R</a:t>
                </a:r>
                <a:r>
                  <a:rPr lang="zh-CN" altLang="zh-CN" sz="2400" b="1" dirty="0">
                    <a:latin typeface="Times New Roman" pitchFamily="18" charset="0"/>
                    <a:ea typeface="黑体" pitchFamily="49" charset="-122"/>
                    <a:cs typeface="Times New Roman" pitchFamily="18" charset="0"/>
                  </a:rPr>
                  <a:t>，在</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点处有一电荷量为</a:t>
                </a:r>
                <a:r>
                  <a:rPr lang="en-US" altLang="zh-CN" sz="2400" b="1" i="1" dirty="0">
                    <a:latin typeface="Times New Roman" pitchFamily="18" charset="0"/>
                    <a:ea typeface="黑体" pitchFamily="49" charset="-122"/>
                    <a:cs typeface="Times New Roman" pitchFamily="18" charset="0"/>
                  </a:rPr>
                  <a:t>q</a:t>
                </a:r>
                <a:r>
                  <a:rPr lang="en-US"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q</a:t>
                </a:r>
                <a:r>
                  <a:rPr lang="en-US" altLang="zh-CN" sz="2400" b="1" dirty="0">
                    <a:latin typeface="Times New Roman" pitchFamily="18" charset="0"/>
                    <a:ea typeface="黑体" pitchFamily="49" charset="-122"/>
                    <a:cs typeface="Times New Roman" pitchFamily="18" charset="0"/>
                  </a:rPr>
                  <a:t>&gt;0)</a:t>
                </a:r>
                <a:r>
                  <a:rPr lang="zh-CN" altLang="zh-CN" sz="2400" b="1" dirty="0">
                    <a:latin typeface="Times New Roman" pitchFamily="18" charset="0"/>
                    <a:ea typeface="黑体" pitchFamily="49" charset="-122"/>
                    <a:cs typeface="Times New Roman" pitchFamily="18" charset="0"/>
                  </a:rPr>
                  <a:t>的固定点电荷。已知</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点处的电场强度为零，则</a:t>
                </a:r>
                <a:r>
                  <a:rPr lang="en-US" altLang="zh-CN" sz="2400" b="1" i="1" dirty="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点处电场强度的大小为</a:t>
                </a:r>
                <a:r>
                  <a:rPr lang="en-US"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为静电力常量</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a:t>
                </a:r>
              </a:p>
              <a:p>
                <a:pPr>
                  <a:lnSpc>
                    <a:spcPct val="130000"/>
                  </a:lnSpc>
                </a:pPr>
                <a:r>
                  <a:rPr lang="en-US" altLang="zh-CN" sz="2400" b="1" dirty="0" smtClean="0">
                    <a:latin typeface="Times New Roman" pitchFamily="18" charset="0"/>
                    <a:ea typeface="黑体" pitchFamily="49" charset="-122"/>
                    <a:cs typeface="Times New Roman" pitchFamily="18" charset="0"/>
                  </a:rPr>
                  <a:t>A. </a:t>
                </a:r>
                <a14:m>
                  <m:oMath xmlns:m="http://schemas.openxmlformats.org/officeDocument/2006/math">
                    <m:r>
                      <a:rPr lang="en-US" altLang="zh-CN" sz="2400" b="1" i="1">
                        <a:latin typeface="Cambria Math"/>
                        <a:ea typeface="黑体" pitchFamily="49" charset="-122"/>
                        <a:cs typeface="Times New Roman" pitchFamily="18" charset="0"/>
                      </a:rPr>
                      <m:t>𝒌</m:t>
                    </m:r>
                    <m:f>
                      <m:fPr>
                        <m:ctrlPr>
                          <a:rPr lang="en-US" altLang="zh-CN" sz="2400" b="1" i="1" smtClean="0">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𝟑</m:t>
                        </m:r>
                        <m:r>
                          <a:rPr lang="en-US" altLang="zh-CN" sz="2400" b="1" i="1" smtClean="0">
                            <a:latin typeface="Cambria Math"/>
                            <a:ea typeface="黑体" pitchFamily="49" charset="-122"/>
                            <a:cs typeface="Times New Roman" pitchFamily="18" charset="0"/>
                          </a:rPr>
                          <m:t>𝒒</m:t>
                        </m:r>
                      </m:num>
                      <m:den>
                        <m:sSup>
                          <m:sSupPr>
                            <m:ctrlPr>
                              <a:rPr lang="en-US" altLang="zh-CN" sz="2400" b="1" i="1" smtClean="0">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𝑹</m:t>
                            </m:r>
                          </m:e>
                          <m:sup>
                            <m:r>
                              <a:rPr lang="en-US" altLang="zh-CN" sz="2400" b="1" i="1" smtClean="0">
                                <a:latin typeface="Cambria Math"/>
                                <a:ea typeface="黑体" pitchFamily="49" charset="-122"/>
                                <a:cs typeface="Times New Roman" pitchFamily="18" charset="0"/>
                              </a:rPr>
                              <m:t>𝟐</m:t>
                            </m:r>
                          </m:sup>
                        </m:sSup>
                      </m:den>
                    </m:f>
                  </m:oMath>
                </a14:m>
                <a:r>
                  <a:rPr lang="en-US" altLang="zh-CN" sz="2400" b="1" dirty="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B</a:t>
                </a:r>
                <a:r>
                  <a:rPr lang="en-US" altLang="zh-CN" sz="2400" b="1" dirty="0">
                    <a:latin typeface="Times New Roman" pitchFamily="18" charset="0"/>
                    <a:ea typeface="黑体" pitchFamily="49" charset="-122"/>
                    <a:cs typeface="Times New Roman" pitchFamily="18" charset="0"/>
                  </a:rPr>
                  <a:t>.</a:t>
                </a:r>
                <a:r>
                  <a:rPr lang="en-US" altLang="zh-CN" sz="2400" b="1" dirty="0">
                    <a:ea typeface="黑体" pitchFamily="49" charset="-122"/>
                    <a:cs typeface="Times New Roman" pitchFamily="18" charset="0"/>
                  </a:rPr>
                  <a:t> </a:t>
                </a:r>
                <a14:m>
                  <m:oMath xmlns:m="http://schemas.openxmlformats.org/officeDocument/2006/math">
                    <m:r>
                      <a:rPr lang="en-US" altLang="zh-CN" sz="2400" b="1" i="1">
                        <a:latin typeface="Cambria Math"/>
                        <a:ea typeface="黑体" pitchFamily="49" charset="-122"/>
                        <a:cs typeface="Times New Roman" pitchFamily="18" charset="0"/>
                      </a:rPr>
                      <m:t>𝒌</m:t>
                    </m:r>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𝟏𝟎</m:t>
                        </m:r>
                        <m:r>
                          <a:rPr lang="en-US" altLang="zh-CN" sz="2400" b="1" i="1">
                            <a:latin typeface="Cambria Math"/>
                            <a:ea typeface="黑体" pitchFamily="49" charset="-122"/>
                            <a:cs typeface="Times New Roman" pitchFamily="18" charset="0"/>
                          </a:rPr>
                          <m:t>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𝟗</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r>
                      <a:rPr lang="en-US" altLang="zh-CN" sz="2400" b="1" i="1">
                        <a:latin typeface="Cambria Math"/>
                        <a:ea typeface="黑体" pitchFamily="49" charset="-122"/>
                        <a:cs typeface="Times New Roman" pitchFamily="18" charset="0"/>
                      </a:rPr>
                      <m:t> </m:t>
                    </m:r>
                  </m:oMath>
                </a14:m>
                <a:endParaRPr lang="zh-CN"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a:latin typeface="Times New Roman" pitchFamily="18" charset="0"/>
                    <a:ea typeface="黑体" pitchFamily="49" charset="-122"/>
                    <a:cs typeface="Times New Roman" pitchFamily="18" charset="0"/>
                  </a:rPr>
                  <a:t>C</a:t>
                </a:r>
                <a:r>
                  <a:rPr lang="en-US" altLang="zh-CN" sz="2400" b="1" dirty="0" smtClean="0">
                    <a:latin typeface="Times New Roman" pitchFamily="18" charset="0"/>
                    <a:ea typeface="黑体" pitchFamily="49" charset="-122"/>
                    <a:cs typeface="Times New Roman" pitchFamily="18" charset="0"/>
                  </a:rPr>
                  <a:t>.</a:t>
                </a:r>
                <a:r>
                  <a:rPr lang="en-US" altLang="zh-CN" sz="2400" b="1" dirty="0">
                    <a:ea typeface="黑体" pitchFamily="49" charset="-122"/>
                    <a:cs typeface="Times New Roman" pitchFamily="18" charset="0"/>
                  </a:rPr>
                  <a:t> </a:t>
                </a:r>
                <a14:m>
                  <m:oMath xmlns:m="http://schemas.openxmlformats.org/officeDocument/2006/math">
                    <m:r>
                      <a:rPr lang="en-US" altLang="zh-CN" sz="2400" b="1" i="1">
                        <a:latin typeface="Cambria Math"/>
                        <a:ea typeface="黑体" pitchFamily="49" charset="-122"/>
                        <a:cs typeface="Times New Roman" pitchFamily="18" charset="0"/>
                      </a:rPr>
                      <m:t>𝒌</m:t>
                    </m:r>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𝑸</m:t>
                        </m:r>
                        <m:r>
                          <a:rPr lang="en-US" altLang="zh-CN" sz="2400" b="1" i="1" smtClean="0">
                            <a:latin typeface="Cambria Math"/>
                            <a:ea typeface="黑体" pitchFamily="49" charset="-122"/>
                            <a:cs typeface="Times New Roman" pitchFamily="18" charset="0"/>
                          </a:rPr>
                          <m:t>+</m:t>
                        </m:r>
                        <m:r>
                          <a:rPr lang="en-US" altLang="zh-CN" sz="2400" b="1" i="1">
                            <a:latin typeface="Cambria Math"/>
                            <a:ea typeface="黑体" pitchFamily="49" charset="-122"/>
                            <a:cs typeface="Times New Roman" pitchFamily="18" charset="0"/>
                          </a:rPr>
                          <m:t>𝒒</m:t>
                        </m:r>
                      </m:num>
                      <m:den>
                        <m:sSup>
                          <m:sSupPr>
                            <m:ctrlPr>
                              <a:rPr lang="en-US" altLang="zh-CN" sz="2400" b="1" i="1">
                                <a:latin typeface="Cambria Math"/>
                                <a:ea typeface="黑体" pitchFamily="49" charset="-122"/>
                                <a:cs typeface="Times New Roman" pitchFamily="18" charset="0"/>
                              </a:rPr>
                            </m:ctrlPr>
                          </m:sSupPr>
                          <m:e>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oMath>
                </a14:m>
                <a:r>
                  <a:rPr lang="en-US" altLang="zh-CN" sz="2400" b="1" dirty="0" smtClean="0">
                    <a:latin typeface="Times New Roman" pitchFamily="18" charset="0"/>
                    <a:ea typeface="黑体" pitchFamily="49" charset="-122"/>
                    <a:cs typeface="Times New Roman" pitchFamily="18" charset="0"/>
                  </a:rPr>
                  <a:t>                          D. </a:t>
                </a:r>
                <a14:m>
                  <m:oMath xmlns:m="http://schemas.openxmlformats.org/officeDocument/2006/math">
                    <m:r>
                      <a:rPr lang="en-US" altLang="zh-CN" sz="2400" b="1" i="1">
                        <a:latin typeface="Cambria Math"/>
                        <a:ea typeface="黑体" pitchFamily="49" charset="-122"/>
                        <a:cs typeface="Times New Roman" pitchFamily="18" charset="0"/>
                      </a:rPr>
                      <m:t>𝒌</m:t>
                    </m:r>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𝟗</m:t>
                        </m:r>
                        <m:r>
                          <a:rPr lang="en-US" altLang="zh-CN" sz="2400" b="1" i="1" smtClean="0">
                            <a:latin typeface="Cambria Math"/>
                            <a:ea typeface="黑体" pitchFamily="49" charset="-122"/>
                            <a:cs typeface="Times New Roman" pitchFamily="18" charset="0"/>
                          </a:rPr>
                          <m:t>𝑸</m:t>
                        </m:r>
                        <m:r>
                          <a:rPr lang="en-US" altLang="zh-CN" sz="2400" b="1" i="1" smtClean="0">
                            <a:latin typeface="Cambria Math"/>
                            <a:ea typeface="黑体" pitchFamily="49" charset="-122"/>
                            <a:cs typeface="Times New Roman" pitchFamily="18" charset="0"/>
                          </a:rPr>
                          <m:t>+</m:t>
                        </m:r>
                        <m:r>
                          <a:rPr lang="en-US" altLang="zh-CN" sz="2400" b="1" i="1">
                            <a:latin typeface="Cambria Math"/>
                            <a:ea typeface="黑体" pitchFamily="49" charset="-122"/>
                            <a:cs typeface="Times New Roman" pitchFamily="18" charset="0"/>
                          </a:rPr>
                          <m:t>𝒒</m:t>
                        </m:r>
                      </m:num>
                      <m:den>
                        <m:sSup>
                          <m:sSupPr>
                            <m:ctrlPr>
                              <a:rPr lang="en-US" altLang="zh-CN" sz="2400" b="1" i="1">
                                <a:latin typeface="Cambria Math"/>
                                <a:ea typeface="黑体" pitchFamily="49" charset="-122"/>
                                <a:cs typeface="Times New Roman" pitchFamily="18" charset="0"/>
                              </a:rPr>
                            </m:ctrlPr>
                          </m:sSupPr>
                          <m:e>
                            <m:r>
                              <a:rPr lang="en-US" altLang="zh-CN" sz="2400" b="1" i="1" smtClean="0">
                                <a:latin typeface="Cambria Math"/>
                                <a:ea typeface="黑体" pitchFamily="49" charset="-122"/>
                                <a:cs typeface="Times New Roman" pitchFamily="18" charset="0"/>
                              </a:rPr>
                              <m:t>𝟗</m:t>
                            </m:r>
                            <m:r>
                              <a:rPr lang="en-US" altLang="zh-CN" sz="2400" b="1" i="1">
                                <a:latin typeface="Cambria Math"/>
                                <a:ea typeface="黑体" pitchFamily="49" charset="-122"/>
                                <a:cs typeface="Times New Roman" pitchFamily="18" charset="0"/>
                              </a:rPr>
                              <m:t>𝑹</m:t>
                            </m:r>
                          </m:e>
                          <m:sup>
                            <m:r>
                              <a:rPr lang="en-US" altLang="zh-CN" sz="2400" b="1" i="1">
                                <a:latin typeface="Cambria Math"/>
                                <a:ea typeface="黑体" pitchFamily="49" charset="-122"/>
                                <a:cs typeface="Times New Roman" pitchFamily="18" charset="0"/>
                              </a:rPr>
                              <m:t>𝟐</m:t>
                            </m:r>
                          </m:sup>
                        </m:sSup>
                      </m:den>
                    </m:f>
                  </m:oMath>
                </a14:m>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123478"/>
                <a:ext cx="8352928" cy="3877793"/>
              </a:xfrm>
              <a:prstGeom prst="rect">
                <a:avLst/>
              </a:prstGeom>
              <a:blipFill rotWithShape="1">
                <a:blip r:embed="rId2"/>
                <a:stretch>
                  <a:fillRect l="-1168" t="-157" r="-438"/>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Box 6"/>
          <p:cNvSpPr txBox="1"/>
          <p:nvPr/>
        </p:nvSpPr>
        <p:spPr>
          <a:xfrm>
            <a:off x="107504" y="483517"/>
            <a:ext cx="360040" cy="2031325"/>
          </a:xfrm>
          <a:prstGeom prst="rect">
            <a:avLst/>
          </a:prstGeom>
          <a:noFill/>
        </p:spPr>
        <p:txBody>
          <a:bodyPr wrap="square" rtlCol="0">
            <a:spAutoFit/>
          </a:bodyPr>
          <a:lstStyle/>
          <a:p>
            <a:r>
              <a:rPr lang="zh-CN" altLang="en-US" dirty="0" smtClean="0">
                <a:solidFill>
                  <a:srgbClr val="FFFF00"/>
                </a:solidFill>
                <a:latin typeface="Times New Roman" pitchFamily="18" charset="0"/>
                <a:ea typeface="+mj-ea"/>
                <a:cs typeface="Times New Roman" pitchFamily="18" charset="0"/>
              </a:rPr>
              <a:t>填补法</a:t>
            </a:r>
            <a:r>
              <a:rPr lang="en-US" altLang="zh-CN" dirty="0" smtClean="0">
                <a:solidFill>
                  <a:srgbClr val="FFFF00"/>
                </a:solidFill>
                <a:latin typeface="Times New Roman" pitchFamily="18" charset="0"/>
                <a:ea typeface="+mj-ea"/>
                <a:cs typeface="Times New Roman" pitchFamily="18" charset="0"/>
              </a:rPr>
              <a:t>&amp;</a:t>
            </a:r>
            <a:r>
              <a:rPr lang="zh-CN" altLang="en-US" dirty="0" smtClean="0">
                <a:solidFill>
                  <a:srgbClr val="FFFF00"/>
                </a:solidFill>
                <a:latin typeface="Times New Roman" pitchFamily="18" charset="0"/>
                <a:ea typeface="+mj-ea"/>
                <a:cs typeface="Times New Roman" pitchFamily="18" charset="0"/>
              </a:rPr>
              <a:t>对称</a:t>
            </a:r>
            <a:r>
              <a:rPr lang="zh-CN" altLang="en-US" dirty="0">
                <a:solidFill>
                  <a:srgbClr val="FFFF00"/>
                </a:solidFill>
                <a:latin typeface="Times New Roman" pitchFamily="18" charset="0"/>
                <a:ea typeface="+mj-ea"/>
                <a:cs typeface="Times New Roman" pitchFamily="18" charset="0"/>
              </a:rPr>
              <a:t>法</a:t>
            </a:r>
          </a:p>
        </p:txBody>
      </p:sp>
      <p:sp>
        <p:nvSpPr>
          <p:cNvPr id="12" name="矩形 11"/>
          <p:cNvSpPr/>
          <p:nvPr/>
        </p:nvSpPr>
        <p:spPr>
          <a:xfrm>
            <a:off x="5907687" y="2787773"/>
            <a:ext cx="2579533" cy="1016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bwMode="auto">
          <a:xfrm>
            <a:off x="5954725" y="2787773"/>
            <a:ext cx="2532495" cy="1016835"/>
          </a:xfrm>
          <a:prstGeom prst="rect">
            <a:avLst/>
          </a:prstGeom>
          <a:noFill/>
          <a:ln>
            <a:noFill/>
          </a:ln>
        </p:spPr>
      </p:pic>
    </p:spTree>
    <p:extLst>
      <p:ext uri="{BB962C8B-B14F-4D97-AF65-F5344CB8AC3E}">
        <p14:creationId xmlns:p14="http://schemas.microsoft.com/office/powerpoint/2010/main" val="283274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7130" y="336104"/>
            <a:ext cx="2954655"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一、电荷守恒定律</a:t>
            </a:r>
            <a:r>
              <a:rPr lang="zh-CN" altLang="en-US" sz="2400" dirty="0">
                <a:latin typeface="Times New Roman" pitchFamily="18" charset="0"/>
                <a:ea typeface="黑体" pitchFamily="49" charset="-122"/>
                <a:cs typeface="Times New Roman" pitchFamily="18" charset="0"/>
              </a:rPr>
              <a:t>：</a:t>
            </a:r>
          </a:p>
        </p:txBody>
      </p:sp>
      <p:sp>
        <p:nvSpPr>
          <p:cNvPr id="11" name="TextBox 10"/>
          <p:cNvSpPr txBox="1"/>
          <p:nvPr/>
        </p:nvSpPr>
        <p:spPr>
          <a:xfrm>
            <a:off x="467544" y="1094283"/>
            <a:ext cx="2339102"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一）元电荷</a:t>
            </a:r>
            <a:r>
              <a:rPr lang="zh-CN" altLang="en-US" sz="2400" dirty="0" smtClean="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
        <p:nvSpPr>
          <p:cNvPr id="12" name="TextBox 11"/>
          <p:cNvSpPr txBox="1"/>
          <p:nvPr/>
        </p:nvSpPr>
        <p:spPr>
          <a:xfrm>
            <a:off x="1331640" y="2318419"/>
            <a:ext cx="7263527" cy="461665"/>
          </a:xfrm>
          <a:prstGeom prst="rect">
            <a:avLst/>
          </a:prstGeom>
          <a:noFill/>
        </p:spPr>
        <p:txBody>
          <a:bodyPr wrap="none" rtlCol="0">
            <a:spAutoFit/>
          </a:bodyPr>
          <a:lstStyle/>
          <a:p>
            <a:r>
              <a:rPr lang="zh-CN" altLang="en-US" sz="2400" b="1" dirty="0">
                <a:latin typeface="Times New Roman" pitchFamily="18" charset="0"/>
                <a:ea typeface="仿宋" pitchFamily="49" charset="-122"/>
                <a:cs typeface="Times New Roman" pitchFamily="18" charset="0"/>
              </a:rPr>
              <a:t>电子所带电量的</a:t>
            </a:r>
            <a:r>
              <a:rPr lang="zh-CN" altLang="en-US" sz="2400" b="1" dirty="0" smtClean="0">
                <a:latin typeface="Times New Roman" pitchFamily="18" charset="0"/>
                <a:ea typeface="仿宋" pitchFamily="49" charset="-122"/>
                <a:cs typeface="Times New Roman" pitchFamily="18" charset="0"/>
              </a:rPr>
              <a:t>绝对值</a:t>
            </a:r>
            <a:r>
              <a:rPr lang="en-US" altLang="zh-CN" sz="2400" b="1" i="1" dirty="0" smtClean="0">
                <a:latin typeface="Times New Roman" pitchFamily="18" charset="0"/>
                <a:ea typeface="仿宋" pitchFamily="49" charset="-122"/>
                <a:cs typeface="Times New Roman" pitchFamily="18" charset="0"/>
              </a:rPr>
              <a:t>e</a:t>
            </a:r>
            <a:r>
              <a:rPr lang="en-US" altLang="zh-CN" sz="2400" b="1" dirty="0" smtClean="0">
                <a:latin typeface="Times New Roman" pitchFamily="18" charset="0"/>
                <a:ea typeface="仿宋" pitchFamily="49" charset="-122"/>
                <a:cs typeface="Times New Roman" pitchFamily="18" charset="0"/>
              </a:rPr>
              <a:t>=1.60×10</a:t>
            </a:r>
            <a:r>
              <a:rPr lang="en-US" altLang="zh-CN" sz="2400" b="1" baseline="30000" dirty="0" smtClean="0">
                <a:latin typeface="Times New Roman" pitchFamily="18" charset="0"/>
                <a:ea typeface="仿宋" pitchFamily="49" charset="-122"/>
                <a:cs typeface="Times New Roman" pitchFamily="18" charset="0"/>
              </a:rPr>
              <a:t>-19</a:t>
            </a:r>
            <a:r>
              <a:rPr lang="en-US" altLang="zh-CN" sz="2400" b="1" dirty="0" smtClean="0">
                <a:latin typeface="Times New Roman" pitchFamily="18" charset="0"/>
                <a:ea typeface="仿宋" pitchFamily="49" charset="-122"/>
                <a:cs typeface="Times New Roman" pitchFamily="18" charset="0"/>
              </a:rPr>
              <a:t>C</a:t>
            </a:r>
            <a:r>
              <a:rPr lang="zh-CN" altLang="en-US" sz="2400" b="1" dirty="0" smtClean="0">
                <a:latin typeface="Times New Roman" pitchFamily="18" charset="0"/>
                <a:ea typeface="仿宋" pitchFamily="49" charset="-122"/>
                <a:cs typeface="Times New Roman" pitchFamily="18" charset="0"/>
              </a:rPr>
              <a:t> ，称为</a:t>
            </a:r>
            <a:r>
              <a:rPr lang="zh-CN" altLang="en-US" sz="2400" b="1" dirty="0">
                <a:latin typeface="Times New Roman" pitchFamily="18" charset="0"/>
                <a:ea typeface="仿宋" pitchFamily="49" charset="-122"/>
                <a:cs typeface="Times New Roman" pitchFamily="18" charset="0"/>
              </a:rPr>
              <a:t>元电荷</a:t>
            </a:r>
          </a:p>
        </p:txBody>
      </p:sp>
      <p:sp>
        <p:nvSpPr>
          <p:cNvPr id="13" name="TextBox 12"/>
          <p:cNvSpPr txBox="1"/>
          <p:nvPr/>
        </p:nvSpPr>
        <p:spPr>
          <a:xfrm>
            <a:off x="845146" y="1735003"/>
            <a:ext cx="1107996"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定义：</a:t>
            </a:r>
            <a:endParaRPr lang="zh-CN" altLang="en-US" sz="2400" dirty="0">
              <a:latin typeface="Times New Roman" pitchFamily="18" charset="0"/>
              <a:ea typeface="黑体" pitchFamily="49" charset="-122"/>
              <a:cs typeface="Times New Roman" pitchFamily="18" charset="0"/>
            </a:endParaRPr>
          </a:p>
        </p:txBody>
      </p:sp>
      <p:sp>
        <p:nvSpPr>
          <p:cNvPr id="14" name="TextBox 13"/>
          <p:cNvSpPr txBox="1"/>
          <p:nvPr/>
        </p:nvSpPr>
        <p:spPr>
          <a:xfrm>
            <a:off x="850667" y="2999590"/>
            <a:ext cx="2954655"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带电体</a:t>
            </a:r>
            <a:r>
              <a:rPr lang="zh-CN" altLang="en-US" sz="2400" dirty="0">
                <a:latin typeface="Times New Roman" pitchFamily="18" charset="0"/>
                <a:ea typeface="黑体" pitchFamily="49" charset="-122"/>
                <a:cs typeface="Times New Roman" pitchFamily="18" charset="0"/>
              </a:rPr>
              <a:t>带电的</a:t>
            </a:r>
            <a:r>
              <a:rPr lang="zh-CN" altLang="en-US" sz="2400" dirty="0" smtClean="0">
                <a:latin typeface="Times New Roman" pitchFamily="18" charset="0"/>
                <a:ea typeface="黑体" pitchFamily="49" charset="-122"/>
                <a:cs typeface="Times New Roman" pitchFamily="18" charset="0"/>
              </a:rPr>
              <a:t>特点：</a:t>
            </a:r>
            <a:endParaRPr lang="zh-CN" altLang="en-US" sz="2400" dirty="0">
              <a:latin typeface="Times New Roman" pitchFamily="18" charset="0"/>
              <a:ea typeface="黑体" pitchFamily="49" charset="-122"/>
              <a:cs typeface="Times New Roman" pitchFamily="18" charset="0"/>
            </a:endParaRPr>
          </a:p>
        </p:txBody>
      </p:sp>
      <p:sp>
        <p:nvSpPr>
          <p:cNvPr id="15" name="TextBox 14"/>
          <p:cNvSpPr txBox="1"/>
          <p:nvPr/>
        </p:nvSpPr>
        <p:spPr>
          <a:xfrm>
            <a:off x="1331640" y="3684969"/>
            <a:ext cx="6378669" cy="461665"/>
          </a:xfrm>
          <a:prstGeom prst="rect">
            <a:avLst/>
          </a:prstGeom>
          <a:noFill/>
        </p:spPr>
        <p:txBody>
          <a:bodyPr wrap="none" rtlCol="0">
            <a:spAutoFit/>
          </a:bodyPr>
          <a:lstStyle/>
          <a:p>
            <a:r>
              <a:rPr lang="zh-CN" altLang="en-US" sz="2400" b="1" dirty="0">
                <a:latin typeface="Times New Roman" pitchFamily="18" charset="0"/>
                <a:ea typeface="仿宋" pitchFamily="49" charset="-122"/>
                <a:cs typeface="Times New Roman" pitchFamily="18" charset="0"/>
              </a:rPr>
              <a:t>任何带电体所带电荷量Q都是元电荷的整数倍</a:t>
            </a:r>
            <a:r>
              <a:rPr lang="zh-CN" altLang="en-US" sz="2400" b="1" dirty="0" smtClean="0">
                <a:latin typeface="Times New Roman" pitchFamily="18" charset="0"/>
                <a:ea typeface="仿宋" pitchFamily="49" charset="-122"/>
                <a:cs typeface="Times New Roman" pitchFamily="18" charset="0"/>
              </a:rPr>
              <a:t>.</a:t>
            </a:r>
            <a:endParaRPr lang="zh-CN" altLang="en-US" sz="2400" b="1" dirty="0">
              <a:latin typeface="Times New Roman" pitchFamily="18" charset="0"/>
              <a:ea typeface="仿宋" pitchFamily="49" charset="-122"/>
              <a:cs typeface="Times New Roman" pitchFamily="18" charset="0"/>
            </a:endParaRPr>
          </a:p>
        </p:txBody>
      </p:sp>
    </p:spTree>
    <p:extLst>
      <p:ext uri="{BB962C8B-B14F-4D97-AF65-F5344CB8AC3E}">
        <p14:creationId xmlns:p14="http://schemas.microsoft.com/office/powerpoint/2010/main" val="6597203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2067694"/>
            <a:ext cx="7772400" cy="1102519"/>
          </a:xfrm>
        </p:spPr>
        <p:txBody>
          <a:bodyPr/>
          <a:lstStyle/>
          <a:p>
            <a:r>
              <a:rPr lang="zh-CN" altLang="en-US" dirty="0" smtClean="0"/>
              <a:t>以下备用</a:t>
            </a:r>
            <a:endParaRPr lang="zh-CN" altLang="en-US" dirty="0"/>
          </a:p>
        </p:txBody>
      </p:sp>
    </p:spTree>
    <p:extLst>
      <p:ext uri="{BB962C8B-B14F-4D97-AF65-F5344CB8AC3E}">
        <p14:creationId xmlns:p14="http://schemas.microsoft.com/office/powerpoint/2010/main" val="518611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267494"/>
                <a:ext cx="8280920" cy="4497706"/>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例</a:t>
                </a:r>
                <a:r>
                  <a:rPr lang="en-US" altLang="zh-CN" sz="2400" b="1" dirty="0" smtClean="0">
                    <a:solidFill>
                      <a:srgbClr val="FFFF00"/>
                    </a:solidFill>
                    <a:latin typeface="Times New Roman" pitchFamily="18" charset="0"/>
                    <a:ea typeface="黑体" pitchFamily="49" charset="-122"/>
                    <a:cs typeface="Times New Roman" pitchFamily="18" charset="0"/>
                  </a:rPr>
                  <a:t>1</a:t>
                </a:r>
                <a:r>
                  <a:rPr lang="zh-CN" altLang="en-US" sz="2400" b="1" dirty="0" smtClean="0">
                    <a:solidFill>
                      <a:srgbClr val="FFFF00"/>
                    </a:solidFill>
                    <a:latin typeface="Times New Roman" pitchFamily="18" charset="0"/>
                    <a:ea typeface="黑体" pitchFamily="49" charset="-122"/>
                    <a:cs typeface="Times New Roman" pitchFamily="18" charset="0"/>
                  </a:rPr>
                  <a:t>  </a:t>
                </a:r>
                <a:r>
                  <a:rPr lang="zh-CN" altLang="zh-CN" sz="2400" b="1" dirty="0" smtClean="0">
                    <a:latin typeface="Times New Roman" pitchFamily="18" charset="0"/>
                    <a:ea typeface="黑体" pitchFamily="49" charset="-122"/>
                    <a:cs typeface="Times New Roman" pitchFamily="18" charset="0"/>
                  </a:rPr>
                  <a:t>如</a:t>
                </a:r>
                <a:r>
                  <a:rPr lang="zh-CN" altLang="zh-CN" sz="2400" b="1" dirty="0">
                    <a:latin typeface="Times New Roman" pitchFamily="18" charset="0"/>
                    <a:ea typeface="黑体" pitchFamily="49" charset="-122"/>
                    <a:cs typeface="Times New Roman" pitchFamily="18" charset="0"/>
                  </a:rPr>
                  <a:t>图所示，真空中</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两点分别固定两个相同的带电金属小球</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均可视为点电荷</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，所带电荷量分别为＋</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和－</a:t>
                </a:r>
                <a:r>
                  <a:rPr lang="en-US" altLang="zh-CN" sz="2400" b="1" dirty="0">
                    <a:latin typeface="Times New Roman" pitchFamily="18" charset="0"/>
                    <a:ea typeface="黑体" pitchFamily="49" charset="-122"/>
                    <a:cs typeface="Times New Roman" pitchFamily="18" charset="0"/>
                  </a:rPr>
                  <a:t>5</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，在</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的延长线上的</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点处固定一电荷量为</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的电荷，该电荷受到的电场力大小为</a:t>
                </a:r>
                <a:r>
                  <a:rPr lang="en-US" altLang="zh-CN" sz="2400" b="1" i="1" dirty="0">
                    <a:latin typeface="Times New Roman" pitchFamily="18" charset="0"/>
                    <a:ea typeface="黑体" pitchFamily="49" charset="-122"/>
                    <a:cs typeface="Times New Roman" pitchFamily="18" charset="0"/>
                  </a:rPr>
                  <a:t>F</a:t>
                </a:r>
                <a:r>
                  <a:rPr lang="en-US" altLang="zh-CN" sz="2400" b="1" baseline="-25000" dirty="0">
                    <a:latin typeface="Times New Roman" pitchFamily="18" charset="0"/>
                    <a:ea typeface="黑体" pitchFamily="49" charset="-122"/>
                    <a:cs typeface="Times New Roman" pitchFamily="18" charset="0"/>
                  </a:rPr>
                  <a:t>1</a:t>
                </a:r>
                <a:r>
                  <a:rPr lang="zh-CN" altLang="zh-CN" sz="2400" b="1" dirty="0">
                    <a:latin typeface="Times New Roman" pitchFamily="18" charset="0"/>
                    <a:ea typeface="黑体" pitchFamily="49" charset="-122"/>
                    <a:cs typeface="Times New Roman" pitchFamily="18" charset="0"/>
                  </a:rPr>
                  <a:t>，已知</a:t>
                </a:r>
                <a:r>
                  <a:rPr lang="en-US" altLang="zh-CN" sz="2400" b="1" i="1" dirty="0">
                    <a:latin typeface="Times New Roman" pitchFamily="18" charset="0"/>
                    <a:ea typeface="黑体" pitchFamily="49" charset="-122"/>
                    <a:cs typeface="Times New Roman" pitchFamily="18" charset="0"/>
                  </a:rPr>
                  <a:t>AB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BC</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若将两带电金属小球接触后再放回</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两处时，电荷受到的电场力大小为</a:t>
                </a:r>
                <a:r>
                  <a:rPr lang="en-US" altLang="zh-CN" sz="2400" b="1" i="1" dirty="0">
                    <a:latin typeface="Times New Roman" pitchFamily="18" charset="0"/>
                    <a:ea typeface="黑体" pitchFamily="49" charset="-122"/>
                    <a:cs typeface="Times New Roman" pitchFamily="18" charset="0"/>
                  </a:rPr>
                  <a:t>F</a:t>
                </a:r>
                <a:r>
                  <a:rPr lang="en-US" altLang="zh-CN" sz="2400" b="1" baseline="-25000" dirty="0">
                    <a:latin typeface="Times New Roman" pitchFamily="18" charset="0"/>
                    <a:ea typeface="黑体" pitchFamily="49" charset="-122"/>
                    <a:cs typeface="Times New Roman" pitchFamily="18" charset="0"/>
                  </a:rPr>
                  <a:t>2</a:t>
                </a:r>
                <a:r>
                  <a:rPr lang="zh-CN" altLang="zh-CN" sz="2400" b="1" dirty="0">
                    <a:latin typeface="Times New Roman" pitchFamily="18" charset="0"/>
                    <a:ea typeface="黑体" pitchFamily="49" charset="-122"/>
                    <a:cs typeface="Times New Roman" pitchFamily="18" charset="0"/>
                  </a:rPr>
                  <a:t>，则</a:t>
                </a:r>
                <a14:m>
                  <m:oMath xmlns:m="http://schemas.openxmlformats.org/officeDocument/2006/math">
                    <m:f>
                      <m:fPr>
                        <m:ctrlPr>
                          <a:rPr lang="en-US" altLang="zh-CN" sz="2400" b="1" i="1">
                            <a:latin typeface="Cambria Math"/>
                            <a:ea typeface="黑体" pitchFamily="49" charset="-122"/>
                            <a:cs typeface="Times New Roman" pitchFamily="18" charset="0"/>
                          </a:rPr>
                        </m:ctrlPr>
                      </m:fPr>
                      <m:num>
                        <m:sSub>
                          <m:sSubPr>
                            <m:ctrlPr>
                              <a:rPr lang="en-US" altLang="zh-CN" sz="2400" b="1" i="1" smtClean="0">
                                <a:latin typeface="Cambria Math"/>
                                <a:ea typeface="黑体" pitchFamily="49" charset="-122"/>
                                <a:cs typeface="Times New Roman" pitchFamily="18" charset="0"/>
                              </a:rPr>
                            </m:ctrlPr>
                          </m:sSubPr>
                          <m:e>
                            <m:r>
                              <a:rPr lang="en-US" altLang="zh-CN" sz="2400" b="1" i="1" smtClean="0">
                                <a:latin typeface="Cambria Math"/>
                                <a:ea typeface="黑体" pitchFamily="49" charset="-122"/>
                                <a:cs typeface="Times New Roman" pitchFamily="18" charset="0"/>
                              </a:rPr>
                              <m:t>𝑭</m:t>
                            </m:r>
                          </m:e>
                          <m:sub>
                            <m:r>
                              <a:rPr lang="en-US" altLang="zh-CN" sz="2400" b="1" i="1" smtClean="0">
                                <a:latin typeface="Cambria Math"/>
                                <a:ea typeface="黑体" pitchFamily="49" charset="-122"/>
                                <a:cs typeface="Times New Roman" pitchFamily="18" charset="0"/>
                              </a:rPr>
                              <m:t>𝟐</m:t>
                            </m:r>
                          </m:sub>
                        </m:sSub>
                      </m:num>
                      <m:den>
                        <m:sSub>
                          <m:sSubPr>
                            <m:ctrlPr>
                              <a:rPr lang="en-US" altLang="zh-CN" sz="2400" b="1" i="1">
                                <a:latin typeface="Cambria Math"/>
                                <a:ea typeface="黑体" pitchFamily="49" charset="-122"/>
                                <a:cs typeface="Times New Roman" pitchFamily="18" charset="0"/>
                              </a:rPr>
                            </m:ctrlPr>
                          </m:sSubPr>
                          <m:e>
                            <m:r>
                              <a:rPr lang="en-US" altLang="zh-CN" sz="2400" b="1" i="1">
                                <a:latin typeface="Cambria Math"/>
                                <a:ea typeface="黑体" pitchFamily="49" charset="-122"/>
                                <a:cs typeface="Times New Roman" pitchFamily="18" charset="0"/>
                              </a:rPr>
                              <m:t>𝑭</m:t>
                            </m:r>
                          </m:e>
                          <m:sub>
                            <m:r>
                              <a:rPr lang="en-US" altLang="zh-CN" sz="2400" b="1" i="1" smtClean="0">
                                <a:latin typeface="Cambria Math"/>
                                <a:ea typeface="黑体" pitchFamily="49" charset="-122"/>
                                <a:cs typeface="Times New Roman" pitchFamily="18" charset="0"/>
                              </a:rPr>
                              <m:t>𝟏</m:t>
                            </m:r>
                          </m:sub>
                        </m:sSub>
                      </m:den>
                    </m:f>
                  </m:oMath>
                </a14:m>
                <a:r>
                  <a:rPr lang="zh-CN" altLang="zh-CN" sz="2400" b="1" dirty="0" smtClean="0">
                    <a:latin typeface="Times New Roman" pitchFamily="18" charset="0"/>
                    <a:ea typeface="黑体" pitchFamily="49" charset="-122"/>
                    <a:cs typeface="Times New Roman" pitchFamily="18" charset="0"/>
                  </a:rPr>
                  <a:t>为</a:t>
                </a:r>
                <a:r>
                  <a:rPr lang="en-US" altLang="zh-CN" sz="2400" b="1" dirty="0" smtClean="0">
                    <a:latin typeface="Times New Roman" pitchFamily="18" charset="0"/>
                    <a:ea typeface="黑体" pitchFamily="49" charset="-122"/>
                    <a:cs typeface="Times New Roman" pitchFamily="18" charset="0"/>
                  </a:rPr>
                  <a:t> (</a:t>
                </a:r>
                <a:r>
                  <a:rPr lang="zh-CN" altLang="zh-CN" sz="2400" b="1" dirty="0">
                    <a:latin typeface="Times New Roman" pitchFamily="18" charset="0"/>
                    <a:ea typeface="黑体" pitchFamily="49" charset="-122"/>
                    <a:cs typeface="Times New Roman" pitchFamily="18" charset="0"/>
                  </a:rPr>
                  <a:t>　　</a:t>
                </a:r>
                <a:r>
                  <a:rPr lang="en-US" altLang="zh-CN" sz="2400" b="1" dirty="0">
                    <a:latin typeface="Times New Roman" pitchFamily="18" charset="0"/>
                    <a:ea typeface="黑体" pitchFamily="49" charset="-122"/>
                    <a:cs typeface="Times New Roman" pitchFamily="18" charset="0"/>
                  </a:rPr>
                  <a:t>)</a:t>
                </a:r>
                <a:endParaRPr lang="zh-CN" altLang="zh-CN" sz="2400" b="1" dirty="0">
                  <a:latin typeface="Times New Roman" pitchFamily="18" charset="0"/>
                  <a:ea typeface="黑体" pitchFamily="49" charset="-122"/>
                  <a:cs typeface="Times New Roman" pitchFamily="18" charset="0"/>
                </a:endParaRPr>
              </a:p>
              <a:p>
                <a:pPr>
                  <a:lnSpc>
                    <a:spcPct val="150000"/>
                  </a:lnSpc>
                </a:pPr>
                <a:r>
                  <a:rPr lang="en-US" altLang="zh-CN" sz="2400" b="1" dirty="0">
                    <a:latin typeface="Times New Roman" pitchFamily="18" charset="0"/>
                    <a:ea typeface="黑体" pitchFamily="49" charset="-122"/>
                    <a:cs typeface="Times New Roman" pitchFamily="18" charset="0"/>
                  </a:rPr>
                  <a:t>A. </a:t>
                </a:r>
                <a14:m>
                  <m:oMath xmlns:m="http://schemas.openxmlformats.org/officeDocument/2006/math">
                    <m:f>
                      <m:fPr>
                        <m:ctrlPr>
                          <a:rPr lang="en-US" altLang="zh-CN" sz="2400" b="1" i="1" smtClean="0">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𝟐𝟏</m:t>
                        </m:r>
                      </m:num>
                      <m:den>
                        <m:r>
                          <a:rPr lang="en-US" altLang="zh-CN" sz="2400" b="1" i="1" smtClean="0">
                            <a:latin typeface="Cambria Math"/>
                            <a:ea typeface="黑体" pitchFamily="49" charset="-122"/>
                            <a:cs typeface="Times New Roman" pitchFamily="18" charset="0"/>
                          </a:rPr>
                          <m:t>𝟏𝟎</m:t>
                        </m:r>
                      </m:den>
                    </m:f>
                  </m:oMath>
                </a14:m>
                <a:r>
                  <a:rPr lang="en-US" altLang="zh-CN" sz="2400" b="1" dirty="0" smtClean="0">
                    <a:latin typeface="Times New Roman" pitchFamily="18" charset="0"/>
                    <a:ea typeface="黑体" pitchFamily="49" charset="-122"/>
                    <a:cs typeface="Times New Roman" pitchFamily="18" charset="0"/>
                  </a:rPr>
                  <a:t>       B</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𝟐𝟏</m:t>
                        </m:r>
                      </m:num>
                      <m:den>
                        <m:r>
                          <a:rPr lang="en-US" altLang="zh-CN" sz="2400" b="1" i="1">
                            <a:latin typeface="Cambria Math"/>
                            <a:ea typeface="黑体" pitchFamily="49" charset="-122"/>
                            <a:cs typeface="Times New Roman" pitchFamily="18" charset="0"/>
                          </a:rPr>
                          <m:t>𝟏</m:t>
                        </m:r>
                        <m:r>
                          <a:rPr lang="en-US" altLang="zh-CN" sz="2400" b="1" i="1" smtClean="0">
                            <a:latin typeface="Cambria Math"/>
                            <a:ea typeface="黑体" pitchFamily="49" charset="-122"/>
                            <a:cs typeface="Times New Roman" pitchFamily="18" charset="0"/>
                          </a:rPr>
                          <m:t>𝟔</m:t>
                        </m:r>
                      </m:den>
                    </m:f>
                  </m:oMath>
                </a14:m>
                <a:r>
                  <a:rPr lang="en-US" altLang="zh-CN" sz="2400" b="1" dirty="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C</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𝟏𝟗</m:t>
                        </m:r>
                      </m:num>
                      <m:den>
                        <m:r>
                          <a:rPr lang="en-US" altLang="zh-CN" sz="2400" b="1" i="1">
                            <a:latin typeface="Cambria Math"/>
                            <a:ea typeface="黑体" pitchFamily="49" charset="-122"/>
                            <a:cs typeface="Times New Roman" pitchFamily="18" charset="0"/>
                          </a:rPr>
                          <m:t>𝟏𝟎</m:t>
                        </m:r>
                      </m:den>
                    </m:f>
                  </m:oMath>
                </a14:m>
                <a:r>
                  <a:rPr lang="en-US" altLang="zh-CN" sz="2400" b="1" dirty="0">
                    <a:latin typeface="Times New Roman" pitchFamily="18" charset="0"/>
                    <a:ea typeface="黑体" pitchFamily="49" charset="-122"/>
                    <a:cs typeface="Times New Roman" pitchFamily="18" charset="0"/>
                  </a:rPr>
                  <a:t> </a:t>
                </a:r>
                <a:r>
                  <a:rPr lang="en-US" altLang="zh-CN" sz="2400" b="1" dirty="0" smtClean="0">
                    <a:latin typeface="Times New Roman" pitchFamily="18" charset="0"/>
                    <a:ea typeface="黑体" pitchFamily="49" charset="-122"/>
                    <a:cs typeface="Times New Roman" pitchFamily="18" charset="0"/>
                  </a:rPr>
                  <a:t>      D</a:t>
                </a:r>
                <a:r>
                  <a:rPr lang="en-US" altLang="zh-CN" sz="2400" b="1" dirty="0">
                    <a:latin typeface="Times New Roman" pitchFamily="18" charset="0"/>
                    <a:ea typeface="黑体" pitchFamily="49" charset="-122"/>
                    <a:cs typeface="Times New Roman" pitchFamily="18" charset="0"/>
                  </a:rPr>
                  <a:t>.</a:t>
                </a:r>
                <a:r>
                  <a:rPr lang="en-US" altLang="zh-CN" sz="2400" b="1" dirty="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𝟏𝟗</m:t>
                        </m:r>
                      </m:num>
                      <m:den>
                        <m:r>
                          <a:rPr lang="en-US" altLang="zh-CN" sz="2400" b="1" i="1">
                            <a:latin typeface="Cambria Math"/>
                            <a:ea typeface="黑体" pitchFamily="49" charset="-122"/>
                            <a:cs typeface="Times New Roman" pitchFamily="18" charset="0"/>
                          </a:rPr>
                          <m:t>𝟏</m:t>
                        </m:r>
                        <m:r>
                          <a:rPr lang="en-US" altLang="zh-CN" sz="2400" b="1" i="1" smtClean="0">
                            <a:latin typeface="Cambria Math"/>
                            <a:ea typeface="黑体" pitchFamily="49" charset="-122"/>
                            <a:cs typeface="Times New Roman" pitchFamily="18" charset="0"/>
                          </a:rPr>
                          <m:t>𝟔</m:t>
                        </m:r>
                      </m:den>
                    </m:f>
                  </m:oMath>
                </a14:m>
                <a:r>
                  <a:rPr lang="en-US"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267494"/>
                <a:ext cx="8280920" cy="4497706"/>
              </a:xfrm>
              <a:prstGeom prst="rect">
                <a:avLst/>
              </a:prstGeom>
              <a:blipFill rotWithShape="1">
                <a:blip r:embed="rId2"/>
                <a:stretch>
                  <a:fillRect l="-1178" r="-957"/>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descr="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2908" y="3291830"/>
            <a:ext cx="3106631"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07504" y="411510"/>
            <a:ext cx="288032" cy="1938992"/>
          </a:xfrm>
          <a:prstGeom prst="rect">
            <a:avLst/>
          </a:prstGeom>
          <a:noFill/>
        </p:spPr>
        <p:txBody>
          <a:bodyPr wrap="square" rtlCol="0">
            <a:spAutoFit/>
          </a:bodyPr>
          <a:lstStyle/>
          <a:p>
            <a:r>
              <a:rPr lang="zh-CN" altLang="en-US" sz="2000" dirty="0" smtClean="0">
                <a:solidFill>
                  <a:srgbClr val="FFFF00"/>
                </a:solidFill>
                <a:latin typeface="+mj-ea"/>
                <a:ea typeface="+mj-ea"/>
              </a:rPr>
              <a:t>电荷均分原理</a:t>
            </a:r>
            <a:endParaRPr lang="zh-CN" altLang="en-US" sz="2000" dirty="0">
              <a:solidFill>
                <a:srgbClr val="FFFF00"/>
              </a:solidFill>
              <a:latin typeface="+mj-ea"/>
              <a:ea typeface="+mj-ea"/>
            </a:endParaRPr>
          </a:p>
        </p:txBody>
      </p:sp>
    </p:spTree>
    <p:extLst>
      <p:ext uri="{BB962C8B-B14F-4D97-AF65-F5344CB8AC3E}">
        <p14:creationId xmlns:p14="http://schemas.microsoft.com/office/powerpoint/2010/main" val="491770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267494"/>
                <a:ext cx="8280920" cy="4743606"/>
              </a:xfrm>
              <a:prstGeom prst="rect">
                <a:avLst/>
              </a:prstGeom>
              <a:noFill/>
            </p:spPr>
            <p:txBody>
              <a:bodyPr wrap="square" rtlCol="0">
                <a:spAutoFit/>
              </a:bodyPr>
              <a:lstStyle/>
              <a:p>
                <a:pPr>
                  <a:lnSpc>
                    <a:spcPct val="130000"/>
                  </a:lnSpc>
                </a:pPr>
                <a:r>
                  <a:rPr lang="zh-CN" altLang="en-US" sz="2400" b="1" dirty="0" smtClean="0">
                    <a:solidFill>
                      <a:srgbClr val="FFFF00"/>
                    </a:solidFill>
                    <a:latin typeface="Times New Roman" pitchFamily="18" charset="0"/>
                    <a:ea typeface="黑体" pitchFamily="49" charset="-122"/>
                    <a:cs typeface="Times New Roman" pitchFamily="18" charset="0"/>
                  </a:rPr>
                  <a:t>例</a:t>
                </a:r>
                <a:r>
                  <a:rPr lang="en-US" altLang="zh-CN" sz="2400" b="1" dirty="0" smtClean="0">
                    <a:solidFill>
                      <a:srgbClr val="FFFF00"/>
                    </a:solidFill>
                    <a:latin typeface="Times New Roman" pitchFamily="18" charset="0"/>
                    <a:ea typeface="黑体" pitchFamily="49" charset="-122"/>
                    <a:cs typeface="Times New Roman" pitchFamily="18" charset="0"/>
                  </a:rPr>
                  <a:t>4 </a:t>
                </a:r>
                <a:r>
                  <a:rPr lang="en-US" altLang="zh-CN" sz="2400" b="1" dirty="0" smtClean="0">
                    <a:latin typeface="Times New Roman" pitchFamily="18" charset="0"/>
                    <a:ea typeface="黑体" pitchFamily="49" charset="-122"/>
                    <a:cs typeface="Times New Roman" pitchFamily="18" charset="0"/>
                  </a:rPr>
                  <a:t>[2018</a:t>
                </a:r>
                <a:r>
                  <a:rPr lang="en-US" altLang="zh-CN" sz="2400" b="1" dirty="0">
                    <a:latin typeface="Times New Roman" pitchFamily="18" charset="0"/>
                    <a:ea typeface="黑体" pitchFamily="49" charset="-122"/>
                    <a:cs typeface="Times New Roman" pitchFamily="18" charset="0"/>
                  </a:rPr>
                  <a:t>·</a:t>
                </a:r>
                <a:r>
                  <a:rPr lang="zh-CN" altLang="zh-CN" sz="2400" b="1" dirty="0" smtClean="0">
                    <a:latin typeface="Times New Roman" pitchFamily="18" charset="0"/>
                    <a:ea typeface="黑体" pitchFamily="49" charset="-122"/>
                    <a:cs typeface="Times New Roman" pitchFamily="18" charset="0"/>
                  </a:rPr>
                  <a:t>全国</a:t>
                </a:r>
                <a:r>
                  <a:rPr lang="en-US" altLang="zh-CN" sz="2400" b="1" dirty="0" smtClean="0">
                    <a:latin typeface="Times New Roman" pitchFamily="18" charset="0"/>
                    <a:ea typeface="黑体" pitchFamily="49" charset="-122"/>
                    <a:cs typeface="Times New Roman" pitchFamily="18" charset="0"/>
                  </a:rPr>
                  <a:t>Ⅰ[] </a:t>
                </a:r>
                <a:r>
                  <a:rPr lang="zh-CN" altLang="zh-CN" sz="2400" b="1" dirty="0" smtClean="0">
                    <a:latin typeface="Times New Roman" pitchFamily="18" charset="0"/>
                    <a:ea typeface="黑体" pitchFamily="49" charset="-122"/>
                    <a:cs typeface="Times New Roman" pitchFamily="18" charset="0"/>
                  </a:rPr>
                  <a:t>如</a:t>
                </a:r>
                <a:r>
                  <a:rPr lang="zh-CN" altLang="zh-CN" sz="2400" b="1" dirty="0">
                    <a:latin typeface="Times New Roman" pitchFamily="18" charset="0"/>
                    <a:ea typeface="黑体" pitchFamily="49" charset="-122"/>
                    <a:cs typeface="Times New Roman" pitchFamily="18" charset="0"/>
                  </a:rPr>
                  <a:t>图，三个固定的带电小球</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和</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，相互间的距离分别为</a:t>
                </a:r>
                <a:r>
                  <a:rPr lang="en-US" altLang="zh-CN" sz="2400" b="1" i="1" dirty="0" err="1">
                    <a:latin typeface="Times New Roman" pitchFamily="18" charset="0"/>
                    <a:ea typeface="黑体" pitchFamily="49" charset="-122"/>
                    <a:cs typeface="Times New Roman" pitchFamily="18" charset="0"/>
                  </a:rPr>
                  <a:t>ab</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5 cm</a:t>
                </a:r>
                <a:r>
                  <a:rPr lang="zh-CN" altLang="zh-CN" sz="2400" b="1" dirty="0">
                    <a:latin typeface="Times New Roman" pitchFamily="18" charset="0"/>
                    <a:ea typeface="黑体" pitchFamily="49" charset="-122"/>
                    <a:cs typeface="Times New Roman" pitchFamily="18" charset="0"/>
                  </a:rPr>
                  <a:t>，</a:t>
                </a:r>
                <a:r>
                  <a:rPr lang="en-US" altLang="zh-CN" sz="2400" b="1" i="1" dirty="0" err="1">
                    <a:latin typeface="Times New Roman" pitchFamily="18" charset="0"/>
                    <a:ea typeface="黑体" pitchFamily="49" charset="-122"/>
                    <a:cs typeface="Times New Roman" pitchFamily="18" charset="0"/>
                  </a:rPr>
                  <a:t>bc</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3 cm</a:t>
                </a:r>
                <a:r>
                  <a:rPr lang="zh-CN" altLang="zh-CN" sz="2400" b="1" dirty="0">
                    <a:latin typeface="Times New Roman" pitchFamily="18" charset="0"/>
                    <a:ea typeface="黑体" pitchFamily="49" charset="-122"/>
                    <a:cs typeface="Times New Roman" pitchFamily="18" charset="0"/>
                  </a:rPr>
                  <a:t>，</a:t>
                </a:r>
                <a:r>
                  <a:rPr lang="en-US" altLang="zh-CN" sz="2400" b="1" i="1" dirty="0" err="1">
                    <a:latin typeface="Times New Roman" pitchFamily="18" charset="0"/>
                    <a:ea typeface="黑体" pitchFamily="49" charset="-122"/>
                    <a:cs typeface="Times New Roman" pitchFamily="18" charset="0"/>
                  </a:rPr>
                  <a:t>ca</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4 cm.</a:t>
                </a:r>
                <a:r>
                  <a:rPr lang="zh-CN" altLang="zh-CN" sz="2400" b="1" dirty="0">
                    <a:latin typeface="Times New Roman" pitchFamily="18" charset="0"/>
                    <a:ea typeface="黑体" pitchFamily="49" charset="-122"/>
                    <a:cs typeface="Times New Roman" pitchFamily="18" charset="0"/>
                  </a:rPr>
                  <a:t>小球</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所受库仑力的合力的方向平行于</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的连线．设小球</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所带电荷量的比值的绝对值为</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，则</a:t>
                </a:r>
                <a:r>
                  <a:rPr lang="en-US" altLang="zh-CN" sz="2400" b="1" dirty="0">
                    <a:latin typeface="Times New Roman" pitchFamily="18" charset="0"/>
                    <a:ea typeface="黑体" pitchFamily="49" charset="-122"/>
                    <a:cs typeface="Times New Roman" pitchFamily="18" charset="0"/>
                  </a:rPr>
                  <a:t>(</a:t>
                </a:r>
                <a:r>
                  <a:rPr lang="zh-CN" altLang="zh-CN" sz="2400" b="1" dirty="0">
                    <a:latin typeface="Times New Roman" pitchFamily="18" charset="0"/>
                    <a:ea typeface="黑体" pitchFamily="49" charset="-122"/>
                    <a:cs typeface="Times New Roman" pitchFamily="18" charset="0"/>
                  </a:rPr>
                  <a:t>　　</a:t>
                </a:r>
                <a:r>
                  <a:rPr lang="en-US" altLang="zh-CN" sz="2400" b="1" dirty="0">
                    <a:latin typeface="Times New Roman" pitchFamily="18" charset="0"/>
                    <a:ea typeface="黑体" pitchFamily="49" charset="-122"/>
                    <a:cs typeface="Times New Roman" pitchFamily="18" charset="0"/>
                  </a:rPr>
                  <a:t>)</a:t>
                </a:r>
                <a:endParaRPr lang="zh-CN"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的电荷同号，</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𝟏𝟔</m:t>
                        </m:r>
                      </m:num>
                      <m:den>
                        <m:r>
                          <a:rPr lang="en-US" altLang="zh-CN" sz="2400" b="1" i="1" smtClean="0">
                            <a:latin typeface="Cambria Math"/>
                            <a:ea typeface="黑体" pitchFamily="49" charset="-122"/>
                            <a:cs typeface="Times New Roman" pitchFamily="18" charset="0"/>
                          </a:rPr>
                          <m:t>𝟗</m:t>
                        </m:r>
                      </m:den>
                    </m:f>
                  </m:oMath>
                </a14:m>
                <a:r>
                  <a:rPr lang="en-US"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的电荷异号，</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smtClean="0">
                            <a:latin typeface="Cambria Math"/>
                            <a:ea typeface="黑体" pitchFamily="49" charset="-122"/>
                            <a:cs typeface="Times New Roman" pitchFamily="18" charset="0"/>
                          </a:rPr>
                          <m:t>𝟏𝟔</m:t>
                        </m:r>
                      </m:num>
                      <m:den>
                        <m:r>
                          <a:rPr lang="en-US" altLang="zh-CN" sz="2400" b="1" i="1" smtClean="0">
                            <a:latin typeface="Cambria Math"/>
                            <a:ea typeface="黑体" pitchFamily="49" charset="-122"/>
                            <a:cs typeface="Times New Roman" pitchFamily="18" charset="0"/>
                          </a:rPr>
                          <m:t>𝟗</m:t>
                        </m:r>
                      </m:den>
                    </m:f>
                  </m:oMath>
                </a14:m>
                <a:r>
                  <a:rPr lang="en-US"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的电荷同号，</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𝟔</m:t>
                        </m:r>
                        <m:r>
                          <a:rPr lang="en-US" altLang="zh-CN" sz="2400" b="1" i="1" smtClean="0">
                            <a:latin typeface="Cambria Math"/>
                            <a:ea typeface="黑体" pitchFamily="49" charset="-122"/>
                            <a:cs typeface="Times New Roman" pitchFamily="18" charset="0"/>
                          </a:rPr>
                          <m:t>𝟒</m:t>
                        </m:r>
                      </m:num>
                      <m:den>
                        <m:r>
                          <a:rPr lang="en-US" altLang="zh-CN" sz="2400" b="1" i="1" smtClean="0">
                            <a:latin typeface="Cambria Math"/>
                            <a:ea typeface="黑体" pitchFamily="49" charset="-122"/>
                            <a:cs typeface="Times New Roman" pitchFamily="18" charset="0"/>
                          </a:rPr>
                          <m:t>𝟐𝟕</m:t>
                        </m:r>
                      </m:den>
                    </m:f>
                  </m:oMath>
                </a14:m>
                <a:r>
                  <a:rPr lang="en-US" altLang="zh-CN" sz="2400" b="1" dirty="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a:p>
                <a:pPr>
                  <a:lnSpc>
                    <a:spcPct val="130000"/>
                  </a:lnSpc>
                </a:pPr>
                <a:r>
                  <a:rPr lang="en-US" altLang="zh-CN" sz="2400" b="1" dirty="0" smtClean="0">
                    <a:latin typeface="Times New Roman" pitchFamily="18" charset="0"/>
                    <a:ea typeface="黑体" pitchFamily="49" charset="-122"/>
                    <a:cs typeface="Times New Roman" pitchFamily="18" charset="0"/>
                  </a:rPr>
                  <a:t>D</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b</a:t>
                </a:r>
                <a:r>
                  <a:rPr lang="zh-CN" altLang="zh-CN" sz="2400" b="1" dirty="0">
                    <a:latin typeface="Times New Roman" pitchFamily="18" charset="0"/>
                    <a:ea typeface="黑体" pitchFamily="49" charset="-122"/>
                    <a:cs typeface="Times New Roman" pitchFamily="18" charset="0"/>
                  </a:rPr>
                  <a:t>的电荷异号，</a:t>
                </a:r>
                <a:r>
                  <a:rPr lang="en-US" altLang="zh-CN" sz="2400" b="1" i="1" dirty="0">
                    <a:latin typeface="Times New Roman" pitchFamily="18" charset="0"/>
                    <a:ea typeface="黑体" pitchFamily="49" charset="-122"/>
                    <a:cs typeface="Times New Roman" pitchFamily="18" charset="0"/>
                  </a:rPr>
                  <a:t>k</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a:latin typeface="Cambria Math"/>
                            <a:ea typeface="黑体" pitchFamily="49" charset="-122"/>
                            <a:cs typeface="Times New Roman" pitchFamily="18" charset="0"/>
                          </a:rPr>
                        </m:ctrlPr>
                      </m:fPr>
                      <m:num>
                        <m:r>
                          <a:rPr lang="en-US" altLang="zh-CN" sz="2400" b="1" i="1">
                            <a:latin typeface="Cambria Math"/>
                            <a:ea typeface="黑体" pitchFamily="49" charset="-122"/>
                            <a:cs typeface="Times New Roman" pitchFamily="18" charset="0"/>
                          </a:rPr>
                          <m:t>𝟔𝟒</m:t>
                        </m:r>
                      </m:num>
                      <m:den>
                        <m:r>
                          <a:rPr lang="en-US" altLang="zh-CN" sz="2400" b="1" i="1">
                            <a:latin typeface="Cambria Math"/>
                            <a:ea typeface="黑体" pitchFamily="49" charset="-122"/>
                            <a:cs typeface="Times New Roman" pitchFamily="18" charset="0"/>
                          </a:rPr>
                          <m:t>𝟐𝟕</m:t>
                        </m:r>
                      </m:den>
                    </m:f>
                  </m:oMath>
                </a14:m>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267494"/>
                <a:ext cx="8280920" cy="4743606"/>
              </a:xfrm>
              <a:prstGeom prst="rect">
                <a:avLst/>
              </a:prstGeom>
              <a:blipFill rotWithShape="1">
                <a:blip r:embed="rId2"/>
                <a:stretch>
                  <a:fillRect l="-1178" t="-129" b="-257"/>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0" name="Picture 2" descr="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2149" y="2317983"/>
            <a:ext cx="2153887"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07504" y="411510"/>
            <a:ext cx="288032" cy="2554545"/>
          </a:xfrm>
          <a:prstGeom prst="rect">
            <a:avLst/>
          </a:prstGeom>
          <a:noFill/>
        </p:spPr>
        <p:txBody>
          <a:bodyPr wrap="square" rtlCol="0">
            <a:spAutoFit/>
          </a:bodyPr>
          <a:lstStyle/>
          <a:p>
            <a:r>
              <a:rPr lang="zh-CN" altLang="en-US" sz="2000" dirty="0" smtClean="0">
                <a:solidFill>
                  <a:srgbClr val="FFFF00"/>
                </a:solidFill>
                <a:latin typeface="+mj-ea"/>
                <a:ea typeface="+mj-ea"/>
              </a:rPr>
              <a:t>平衡问题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平面</a:t>
            </a:r>
            <a:endParaRPr lang="zh-CN" altLang="en-US" sz="2000" dirty="0">
              <a:solidFill>
                <a:srgbClr val="FFFF00"/>
              </a:solidFill>
              <a:latin typeface="+mj-ea"/>
              <a:ea typeface="+mj-ea"/>
            </a:endParaRPr>
          </a:p>
        </p:txBody>
      </p:sp>
      <p:cxnSp>
        <p:nvCxnSpPr>
          <p:cNvPr id="8" name="直接连接符 7"/>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347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7494"/>
            <a:ext cx="8280920" cy="2862322"/>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4</a:t>
            </a:r>
            <a:r>
              <a:rPr lang="zh-CN" altLang="en-US" sz="2400" b="1" dirty="0" smtClean="0">
                <a:solidFill>
                  <a:srgbClr val="FFFF00"/>
                </a:solidFill>
                <a:latin typeface="Times New Roman" pitchFamily="18" charset="0"/>
                <a:ea typeface="黑体" pitchFamily="49" charset="-122"/>
                <a:cs typeface="Times New Roman" pitchFamily="18" charset="0"/>
              </a:rPr>
              <a:t>  </a:t>
            </a:r>
            <a:r>
              <a:rPr lang="zh-CN" altLang="zh-CN" sz="2400" b="1" dirty="0" smtClean="0">
                <a:latin typeface="Times New Roman" pitchFamily="18" charset="0"/>
                <a:ea typeface="黑体" pitchFamily="49" charset="-122"/>
                <a:cs typeface="Times New Roman" pitchFamily="18" charset="0"/>
              </a:rPr>
              <a:t>如</a:t>
            </a:r>
            <a:r>
              <a:rPr lang="zh-CN" altLang="zh-CN" sz="2400" b="1" dirty="0">
                <a:latin typeface="Times New Roman" pitchFamily="18" charset="0"/>
                <a:ea typeface="黑体" pitchFamily="49" charset="-122"/>
                <a:cs typeface="Times New Roman" pitchFamily="18" charset="0"/>
              </a:rPr>
              <a:t>图所示，三个质量相等的带电小球在光滑水平面上沿一直线排列，间距为</a:t>
            </a:r>
            <a:r>
              <a:rPr lang="en-US" altLang="zh-CN" sz="2400" b="1" i="1" dirty="0">
                <a:latin typeface="Times New Roman" pitchFamily="18" charset="0"/>
                <a:ea typeface="黑体" pitchFamily="49" charset="-122"/>
                <a:cs typeface="Times New Roman" pitchFamily="18" charset="0"/>
              </a:rPr>
              <a:t>L</a:t>
            </a:r>
            <a:r>
              <a:rPr lang="zh-CN" altLang="zh-CN" sz="2400" b="1" dirty="0">
                <a:latin typeface="Times New Roman" pitchFamily="18" charset="0"/>
                <a:ea typeface="黑体" pitchFamily="49" charset="-122"/>
                <a:cs typeface="Times New Roman" pitchFamily="18" charset="0"/>
              </a:rPr>
              <a:t>，</a:t>
            </a:r>
            <a:r>
              <a:rPr lang="en-US" altLang="zh-CN" sz="2400" b="1" i="1" dirty="0" err="1">
                <a:latin typeface="Times New Roman" pitchFamily="18" charset="0"/>
                <a:ea typeface="黑体" pitchFamily="49" charset="-122"/>
                <a:cs typeface="Times New Roman" pitchFamily="18" charset="0"/>
              </a:rPr>
              <a:t>q</a:t>
            </a:r>
            <a:r>
              <a:rPr lang="en-US" altLang="zh-CN" sz="2400" b="1" i="1" baseline="-25000" dirty="0" err="1">
                <a:latin typeface="Times New Roman" pitchFamily="18" charset="0"/>
                <a:ea typeface="黑体" pitchFamily="49" charset="-122"/>
                <a:cs typeface="Times New Roman" pitchFamily="18" charset="0"/>
              </a:rPr>
              <a:t>B</a:t>
            </a:r>
            <a:r>
              <a:rPr lang="en-US" altLang="zh-CN" sz="2400" b="1" dirty="0">
                <a:latin typeface="Times New Roman" pitchFamily="18" charset="0"/>
                <a:ea typeface="黑体" pitchFamily="49" charset="-122"/>
                <a:cs typeface="Times New Roman" pitchFamily="18" charset="0"/>
              </a:rPr>
              <a:t>=-3</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a:t>
            </a:r>
            <a:r>
              <a:rPr lang="en-US" altLang="zh-CN" sz="2400" b="1" i="1" dirty="0" err="1">
                <a:latin typeface="Times New Roman" pitchFamily="18" charset="0"/>
                <a:ea typeface="黑体" pitchFamily="49" charset="-122"/>
                <a:cs typeface="Times New Roman" pitchFamily="18" charset="0"/>
              </a:rPr>
              <a:t>q</a:t>
            </a:r>
            <a:r>
              <a:rPr lang="en-US" altLang="zh-CN" sz="2400" b="1" i="1" baseline="-25000" dirty="0" err="1">
                <a:latin typeface="Times New Roman" pitchFamily="18" charset="0"/>
                <a:ea typeface="黑体" pitchFamily="49" charset="-122"/>
                <a:cs typeface="Times New Roman" pitchFamily="18" charset="0"/>
              </a:rPr>
              <a:t>A</a:t>
            </a:r>
            <a:r>
              <a:rPr lang="en-US" altLang="zh-CN" sz="2400" b="1" dirty="0">
                <a:latin typeface="Times New Roman" pitchFamily="18" charset="0"/>
                <a:ea typeface="黑体" pitchFamily="49" charset="-122"/>
                <a:cs typeface="Times New Roman" pitchFamily="18" charset="0"/>
              </a:rPr>
              <a:t>=6</a:t>
            </a:r>
            <a:r>
              <a:rPr lang="en-US" altLang="zh-CN" sz="2400" b="1" i="1" dirty="0">
                <a:latin typeface="Times New Roman" pitchFamily="18" charset="0"/>
                <a:ea typeface="黑体" pitchFamily="49" charset="-122"/>
                <a:cs typeface="Times New Roman" pitchFamily="18" charset="0"/>
              </a:rPr>
              <a:t>q</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F</a:t>
            </a:r>
            <a:r>
              <a:rPr lang="zh-CN" altLang="zh-CN" sz="2400" b="1" dirty="0">
                <a:latin typeface="Times New Roman" pitchFamily="18" charset="0"/>
                <a:ea typeface="黑体" pitchFamily="49" charset="-122"/>
                <a:cs typeface="Times New Roman" pitchFamily="18" charset="0"/>
              </a:rPr>
              <a:t>为恒定外力。为使三者始终保持间距为</a:t>
            </a:r>
            <a:r>
              <a:rPr lang="en-US" altLang="zh-CN" sz="2400" b="1" i="1" dirty="0">
                <a:latin typeface="Times New Roman" pitchFamily="18" charset="0"/>
                <a:ea typeface="黑体" pitchFamily="49" charset="-122"/>
                <a:cs typeface="Times New Roman" pitchFamily="18" charset="0"/>
              </a:rPr>
              <a:t>L</a:t>
            </a:r>
            <a:r>
              <a:rPr lang="zh-CN" altLang="zh-CN" sz="2400" b="1" dirty="0">
                <a:latin typeface="Times New Roman" pitchFamily="18" charset="0"/>
                <a:ea typeface="黑体" pitchFamily="49" charset="-122"/>
                <a:cs typeface="Times New Roman" pitchFamily="18" charset="0"/>
              </a:rPr>
              <a:t>而运动，求： </a:t>
            </a:r>
          </a:p>
          <a:p>
            <a:pPr>
              <a:lnSpc>
                <a:spcPct val="150000"/>
              </a:lnSpc>
            </a:pPr>
            <a:r>
              <a:rPr lang="x-none" altLang="zh-CN" sz="2400" b="1" dirty="0">
                <a:latin typeface="Times New Roman" pitchFamily="18" charset="0"/>
                <a:ea typeface="黑体" pitchFamily="49" charset="-122"/>
                <a:cs typeface="Times New Roman" pitchFamily="18" charset="0"/>
              </a:rPr>
              <a:t>（1）</a:t>
            </a:r>
            <a:r>
              <a:rPr lang="x-none" altLang="zh-CN" sz="2400" b="1" i="1" dirty="0">
                <a:latin typeface="Times New Roman" pitchFamily="18" charset="0"/>
                <a:ea typeface="黑体" pitchFamily="49" charset="-122"/>
                <a:cs typeface="Times New Roman" pitchFamily="18" charset="0"/>
              </a:rPr>
              <a:t>F</a:t>
            </a:r>
            <a:r>
              <a:rPr lang="x-none" altLang="zh-CN" sz="2400" b="1" dirty="0">
                <a:latin typeface="Times New Roman" pitchFamily="18" charset="0"/>
                <a:ea typeface="黑体" pitchFamily="49" charset="-122"/>
                <a:cs typeface="Times New Roman" pitchFamily="18" charset="0"/>
              </a:rPr>
              <a:t>的大小．</a:t>
            </a:r>
            <a:endParaRPr lang="zh-CN" altLang="zh-CN" sz="2400" b="1" dirty="0">
              <a:latin typeface="Times New Roman" pitchFamily="18" charset="0"/>
              <a:ea typeface="黑体" pitchFamily="49" charset="-122"/>
              <a:cs typeface="Times New Roman" pitchFamily="18" charset="0"/>
            </a:endParaRPr>
          </a:p>
          <a:p>
            <a:pPr>
              <a:lnSpc>
                <a:spcPct val="150000"/>
              </a:lnSpc>
            </a:pP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2</a:t>
            </a:r>
            <a:r>
              <a:rPr lang="zh-CN" altLang="zh-CN" sz="2400" b="1" dirty="0">
                <a:latin typeface="Times New Roman" pitchFamily="18" charset="0"/>
                <a:ea typeface="黑体" pitchFamily="49" charset="-122"/>
                <a:cs typeface="Times New Roman" pitchFamily="18" charset="0"/>
              </a:rPr>
              <a:t>）</a:t>
            </a:r>
            <a:r>
              <a:rPr lang="en-US" altLang="zh-CN" sz="2400" b="1" i="1" dirty="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球的电性和电荷量．</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6021523" y="2283718"/>
            <a:ext cx="2654933"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960" y="2313087"/>
            <a:ext cx="2507488" cy="50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07504" y="411510"/>
            <a:ext cx="288032" cy="2554545"/>
          </a:xfrm>
          <a:prstGeom prst="rect">
            <a:avLst/>
          </a:prstGeom>
          <a:noFill/>
        </p:spPr>
        <p:txBody>
          <a:bodyPr wrap="square" rtlCol="0">
            <a:spAutoFit/>
          </a:bodyPr>
          <a:lstStyle/>
          <a:p>
            <a:r>
              <a:rPr lang="zh-CN" altLang="en-US" sz="2000" dirty="0" smtClean="0">
                <a:solidFill>
                  <a:srgbClr val="FFFF00"/>
                </a:solidFill>
                <a:latin typeface="+mj-ea"/>
                <a:ea typeface="+mj-ea"/>
              </a:rPr>
              <a:t>加速问题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直线</a:t>
            </a:r>
            <a:endParaRPr lang="zh-CN" altLang="en-US" sz="2000" dirty="0">
              <a:solidFill>
                <a:srgbClr val="FFFF00"/>
              </a:solidFill>
              <a:latin typeface="+mj-ea"/>
              <a:ea typeface="+mj-ea"/>
            </a:endParaRPr>
          </a:p>
        </p:txBody>
      </p:sp>
      <p:cxnSp>
        <p:nvCxnSpPr>
          <p:cNvPr id="10" name="直接连接符 9"/>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1682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39552" y="267494"/>
                <a:ext cx="8280920" cy="4359720"/>
              </a:xfrm>
              <a:prstGeom prst="rect">
                <a:avLst/>
              </a:prstGeom>
              <a:noFill/>
            </p:spPr>
            <p:txBody>
              <a:bodyPr wrap="square" rtlCol="0">
                <a:spAutoFit/>
              </a:bodyPr>
              <a:lstStyle/>
              <a:p>
                <a:pPr>
                  <a:lnSpc>
                    <a:spcPct val="150000"/>
                  </a:lnSpc>
                </a:pPr>
                <a:r>
                  <a:rPr lang="zh-CN" altLang="en-US" sz="2400" b="1" dirty="0" smtClean="0">
                    <a:solidFill>
                      <a:srgbClr val="FFFF00"/>
                    </a:solidFill>
                    <a:latin typeface="Times New Roman" pitchFamily="18" charset="0"/>
                    <a:ea typeface="黑体" pitchFamily="49" charset="-122"/>
                    <a:cs typeface="Times New Roman" pitchFamily="18" charset="0"/>
                  </a:rPr>
                  <a:t>练</a:t>
                </a:r>
                <a:r>
                  <a:rPr lang="en-US" altLang="zh-CN" sz="2400" b="1" dirty="0" smtClean="0">
                    <a:solidFill>
                      <a:srgbClr val="FFFF00"/>
                    </a:solidFill>
                    <a:latin typeface="Times New Roman" pitchFamily="18" charset="0"/>
                    <a:ea typeface="黑体" pitchFamily="49" charset="-122"/>
                    <a:cs typeface="Times New Roman" pitchFamily="18" charset="0"/>
                  </a:rPr>
                  <a:t>5</a:t>
                </a:r>
                <a:r>
                  <a:rPr lang="zh-CN" altLang="en-US" sz="2400" b="1" dirty="0" smtClean="0">
                    <a:solidFill>
                      <a:srgbClr val="FFFF00"/>
                    </a:solidFill>
                    <a:latin typeface="Times New Roman" pitchFamily="18" charset="0"/>
                    <a:ea typeface="黑体" pitchFamily="49" charset="-122"/>
                    <a:cs typeface="Times New Roman" pitchFamily="18" charset="0"/>
                  </a:rPr>
                  <a:t>  </a:t>
                </a:r>
                <a:r>
                  <a:rPr lang="x-none" altLang="zh-CN" sz="2400" b="1" dirty="0">
                    <a:latin typeface="Times New Roman" pitchFamily="18" charset="0"/>
                    <a:ea typeface="黑体" pitchFamily="49" charset="-122"/>
                    <a:cs typeface="Times New Roman" pitchFamily="18" charset="0"/>
                  </a:rPr>
                  <a:t>在光滑绝缘的水平地面上放置着四个相同的金属小球，小球</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C</a:t>
                </a:r>
                <a:r>
                  <a:rPr lang="x-none" altLang="zh-CN" sz="2400" b="1" dirty="0">
                    <a:latin typeface="Times New Roman" pitchFamily="18" charset="0"/>
                    <a:ea typeface="黑体" pitchFamily="49" charset="-122"/>
                    <a:cs typeface="Times New Roman" pitchFamily="18" charset="0"/>
                  </a:rPr>
                  <a:t>位于等边三角形的三个顶点上，小球</a:t>
                </a:r>
                <a:r>
                  <a:rPr lang="x-none" altLang="zh-CN" sz="2400" b="1" i="1" dirty="0">
                    <a:latin typeface="Times New Roman" pitchFamily="18" charset="0"/>
                    <a:ea typeface="黑体" pitchFamily="49" charset="-122"/>
                    <a:cs typeface="Times New Roman" pitchFamily="18" charset="0"/>
                  </a:rPr>
                  <a:t>D</a:t>
                </a:r>
                <a:r>
                  <a:rPr lang="x-none" altLang="zh-CN" sz="2400" b="1" dirty="0">
                    <a:latin typeface="Times New Roman" pitchFamily="18" charset="0"/>
                    <a:ea typeface="黑体" pitchFamily="49" charset="-122"/>
                    <a:cs typeface="Times New Roman" pitchFamily="18" charset="0"/>
                  </a:rPr>
                  <a:t>位于三角形的中心，如图所示．现让小球</a:t>
                </a:r>
                <a:r>
                  <a:rPr lang="x-none" altLang="zh-CN" sz="2400" b="1" i="1" dirty="0">
                    <a:latin typeface="Times New Roman" pitchFamily="18" charset="0"/>
                    <a:ea typeface="黑体" pitchFamily="49" charset="-122"/>
                    <a:cs typeface="Times New Roman" pitchFamily="18" charset="0"/>
                  </a:rPr>
                  <a:t>A</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B</a:t>
                </a:r>
                <a:r>
                  <a:rPr lang="x-none" altLang="zh-CN" sz="2400" b="1" dirty="0">
                    <a:latin typeface="Times New Roman" pitchFamily="18" charset="0"/>
                    <a:ea typeface="黑体" pitchFamily="49" charset="-122"/>
                    <a:cs typeface="Times New Roman" pitchFamily="18" charset="0"/>
                  </a:rPr>
                  <a:t>、</a:t>
                </a:r>
                <a:r>
                  <a:rPr lang="x-none" altLang="zh-CN" sz="2400" b="1" i="1" dirty="0">
                    <a:latin typeface="Times New Roman" pitchFamily="18" charset="0"/>
                    <a:ea typeface="黑体" pitchFamily="49" charset="-122"/>
                    <a:cs typeface="Times New Roman" pitchFamily="18" charset="0"/>
                  </a:rPr>
                  <a:t>C</a:t>
                </a:r>
                <a:r>
                  <a:rPr lang="x-none" altLang="zh-CN" sz="2400" b="1" dirty="0">
                    <a:latin typeface="Times New Roman" pitchFamily="18" charset="0"/>
                    <a:ea typeface="黑体" pitchFamily="49" charset="-122"/>
                    <a:cs typeface="Times New Roman" pitchFamily="18" charset="0"/>
                  </a:rPr>
                  <a:t>带等量的正电荷</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，让小球</a:t>
                </a:r>
                <a:r>
                  <a:rPr lang="x-none" altLang="zh-CN" sz="2400" b="1" i="1" dirty="0">
                    <a:latin typeface="Times New Roman" pitchFamily="18" charset="0"/>
                    <a:ea typeface="黑体" pitchFamily="49" charset="-122"/>
                    <a:cs typeface="Times New Roman" pitchFamily="18" charset="0"/>
                  </a:rPr>
                  <a:t>D</a:t>
                </a:r>
                <a:r>
                  <a:rPr lang="x-none" altLang="zh-CN" sz="2400" b="1" dirty="0">
                    <a:latin typeface="Times New Roman" pitchFamily="18" charset="0"/>
                    <a:ea typeface="黑体" pitchFamily="49" charset="-122"/>
                    <a:cs typeface="Times New Roman" pitchFamily="18" charset="0"/>
                  </a:rPr>
                  <a:t>带负电荷</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，使四个小球均处于静止状态，则</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与</a:t>
                </a:r>
                <a:r>
                  <a:rPr lang="x-none" altLang="zh-CN" sz="2400" b="1" i="1" dirty="0">
                    <a:latin typeface="Times New Roman" pitchFamily="18" charset="0"/>
                    <a:ea typeface="黑体" pitchFamily="49" charset="-122"/>
                    <a:cs typeface="Times New Roman" pitchFamily="18" charset="0"/>
                  </a:rPr>
                  <a:t>q</a:t>
                </a:r>
                <a:r>
                  <a:rPr lang="x-none" altLang="zh-CN" sz="2400" b="1" dirty="0">
                    <a:latin typeface="Times New Roman" pitchFamily="18" charset="0"/>
                    <a:ea typeface="黑体" pitchFamily="49" charset="-122"/>
                    <a:cs typeface="Times New Roman" pitchFamily="18" charset="0"/>
                  </a:rPr>
                  <a:t>的比值为</a:t>
                </a:r>
                <a:endParaRPr lang="zh-CN" altLang="zh-CN" sz="2400" b="1" dirty="0">
                  <a:latin typeface="Times New Roman" pitchFamily="18" charset="0"/>
                  <a:ea typeface="黑体" pitchFamily="49" charset="-122"/>
                  <a:cs typeface="Times New Roman" pitchFamily="18" charset="0"/>
                </a:endParaRPr>
              </a:p>
              <a:p>
                <a:pPr>
                  <a:lnSpc>
                    <a:spcPct val="150000"/>
                  </a:lnSpc>
                </a:pPr>
                <a:r>
                  <a:rPr lang="en-US" altLang="zh-CN" sz="2400" b="1" dirty="0">
                    <a:latin typeface="Times New Roman" pitchFamily="18" charset="0"/>
                    <a:ea typeface="黑体" pitchFamily="49" charset="-122"/>
                    <a:cs typeface="Times New Roman" pitchFamily="18" charset="0"/>
                  </a:rPr>
                  <a:t>A</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1/3           B</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 </a:t>
                </a:r>
                <a14:m>
                  <m:oMath xmlns:m="http://schemas.openxmlformats.org/officeDocument/2006/math">
                    <m:f>
                      <m:fPr>
                        <m:ctrlPr>
                          <a:rPr lang="en-US" altLang="zh-CN" sz="2400" b="1" i="1" smtClean="0">
                            <a:latin typeface="Cambria Math"/>
                            <a:ea typeface="黑体" pitchFamily="49" charset="-122"/>
                            <a:cs typeface="Times New Roman" pitchFamily="18" charset="0"/>
                          </a:rPr>
                        </m:ctrlPr>
                      </m:fPr>
                      <m:num>
                        <m:rad>
                          <m:radPr>
                            <m:degHide m:val="on"/>
                            <m:ctrlPr>
                              <a:rPr lang="zh-CN" altLang="en-US" sz="2400" b="1" i="1">
                                <a:latin typeface="Cambria Math"/>
                              </a:rPr>
                            </m:ctrlPr>
                          </m:radPr>
                          <m:deg/>
                          <m:e>
                            <m:r>
                              <a:rPr lang="en-US" altLang="zh-CN" sz="2400" b="1" i="1">
                                <a:latin typeface="Cambria Math"/>
                              </a:rPr>
                              <m:t>𝟑</m:t>
                            </m:r>
                          </m:e>
                        </m:rad>
                      </m:num>
                      <m:den>
                        <m:r>
                          <a:rPr lang="en-US" altLang="zh-CN" sz="2400" b="1" i="1" smtClean="0">
                            <a:latin typeface="Cambria Math"/>
                            <a:ea typeface="黑体" pitchFamily="49" charset="-122"/>
                            <a:cs typeface="Times New Roman" pitchFamily="18" charset="0"/>
                          </a:rPr>
                          <m:t>𝟑</m:t>
                        </m:r>
                      </m:den>
                    </m:f>
                  </m:oMath>
                </a14:m>
                <a:r>
                  <a:rPr lang="en-US" altLang="zh-CN" sz="2400" b="1" i="1" dirty="0" smtClean="0">
                    <a:latin typeface="Times New Roman" pitchFamily="18" charset="0"/>
                    <a:ea typeface="黑体" pitchFamily="49" charset="-122"/>
                    <a:cs typeface="Times New Roman" pitchFamily="18" charset="0"/>
                  </a:rPr>
                  <a:t>           </a:t>
                </a:r>
              </a:p>
              <a:p>
                <a:pPr>
                  <a:lnSpc>
                    <a:spcPct val="150000"/>
                  </a:lnSpc>
                </a:pPr>
                <a:r>
                  <a:rPr lang="en-US" altLang="zh-CN" sz="2400" b="1" dirty="0" smtClean="0">
                    <a:latin typeface="Times New Roman" pitchFamily="18" charset="0"/>
                    <a:ea typeface="黑体" pitchFamily="49" charset="-122"/>
                    <a:cs typeface="Times New Roman" pitchFamily="18" charset="0"/>
                  </a:rPr>
                  <a:t>C</a:t>
                </a:r>
                <a:r>
                  <a:rPr lang="zh-CN" altLang="zh-CN" sz="2400" b="1" dirty="0">
                    <a:latin typeface="Times New Roman" pitchFamily="18" charset="0"/>
                    <a:ea typeface="黑体" pitchFamily="49" charset="-122"/>
                    <a:cs typeface="Times New Roman" pitchFamily="18" charset="0"/>
                  </a:rPr>
                  <a:t>．</a:t>
                </a:r>
                <a:r>
                  <a:rPr lang="en-US" altLang="zh-CN" sz="2400" b="1" dirty="0">
                    <a:latin typeface="Times New Roman" pitchFamily="18" charset="0"/>
                    <a:ea typeface="黑体" pitchFamily="49" charset="-122"/>
                    <a:cs typeface="Times New Roman" pitchFamily="18" charset="0"/>
                  </a:rPr>
                  <a:t>3       </a:t>
                </a:r>
                <a:r>
                  <a:rPr lang="en-US" altLang="zh-CN" sz="2400" b="1" dirty="0" smtClean="0">
                    <a:latin typeface="Times New Roman" pitchFamily="18" charset="0"/>
                    <a:ea typeface="黑体" pitchFamily="49" charset="-122"/>
                    <a:cs typeface="Times New Roman" pitchFamily="18" charset="0"/>
                  </a:rPr>
                  <a:t>       </a:t>
                </a:r>
                <a:r>
                  <a:rPr lang="en-US" altLang="zh-CN" sz="2400" b="1" dirty="0">
                    <a:latin typeface="Times New Roman" pitchFamily="18" charset="0"/>
                    <a:ea typeface="黑体" pitchFamily="49" charset="-122"/>
                    <a:cs typeface="Times New Roman" pitchFamily="18" charset="0"/>
                  </a:rPr>
                  <a:t>D</a:t>
                </a:r>
                <a:r>
                  <a:rPr lang="zh-CN" altLang="zh-CN" sz="2400" b="1" dirty="0" smtClean="0">
                    <a:latin typeface="Times New Roman" pitchFamily="18" charset="0"/>
                    <a:ea typeface="黑体" pitchFamily="49" charset="-122"/>
                    <a:cs typeface="Times New Roman" pitchFamily="18" charset="0"/>
                  </a:rPr>
                  <a:t>．</a:t>
                </a:r>
                <a14:m>
                  <m:oMath xmlns:m="http://schemas.openxmlformats.org/officeDocument/2006/math">
                    <m:rad>
                      <m:radPr>
                        <m:degHide m:val="on"/>
                        <m:ctrlPr>
                          <a:rPr lang="zh-CN" altLang="en-US" sz="2400" b="1" i="1" smtClean="0">
                            <a:latin typeface="Cambria Math"/>
                          </a:rPr>
                        </m:ctrlPr>
                      </m:radPr>
                      <m:deg/>
                      <m:e>
                        <m:r>
                          <a:rPr lang="en-US" altLang="zh-CN" sz="2400" b="1" i="1" smtClean="0">
                            <a:latin typeface="Cambria Math"/>
                          </a:rPr>
                          <m:t>𝟑</m:t>
                        </m:r>
                      </m:e>
                    </m:rad>
                  </m:oMath>
                </a14:m>
                <a:r>
                  <a:rPr lang="en-US" altLang="zh-CN" sz="2400" b="1" dirty="0" smtClean="0">
                    <a:latin typeface="Times New Roman" pitchFamily="18" charset="0"/>
                    <a:ea typeface="黑体" pitchFamily="49" charset="-122"/>
                    <a:cs typeface="Times New Roman" pitchFamily="18" charset="0"/>
                  </a:rPr>
                  <a:t> </a:t>
                </a:r>
                <a:endParaRPr lang="zh-CN" altLang="zh-CN" sz="2400" b="1" dirty="0">
                  <a:latin typeface="Times New Roman" pitchFamily="18" charset="0"/>
                  <a:ea typeface="黑体" pitchFamily="49" charset="-122"/>
                  <a:cs typeface="Times New Roman"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39552" y="267494"/>
                <a:ext cx="8280920" cy="4359720"/>
              </a:xfrm>
              <a:prstGeom prst="rect">
                <a:avLst/>
              </a:prstGeom>
              <a:blipFill rotWithShape="1">
                <a:blip r:embed="rId2"/>
                <a:stretch>
                  <a:fillRect l="-1178" b="-559"/>
                </a:stretch>
              </a:blipFill>
            </p:spPr>
            <p:txBody>
              <a:bodyPr/>
              <a:lstStyle/>
              <a:p>
                <a:r>
                  <a:rPr lang="zh-CN" altLang="en-US">
                    <a:noFill/>
                  </a:rPr>
                  <a:t> </a:t>
                </a:r>
              </a:p>
            </p:txBody>
          </p:sp>
        </mc:Fallback>
      </mc:AlternateContent>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6660233" y="2777643"/>
            <a:ext cx="1728190" cy="1404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2777641"/>
            <a:ext cx="1728191" cy="140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07504" y="411510"/>
            <a:ext cx="288032" cy="2554545"/>
          </a:xfrm>
          <a:prstGeom prst="rect">
            <a:avLst/>
          </a:prstGeom>
          <a:noFill/>
        </p:spPr>
        <p:txBody>
          <a:bodyPr wrap="square" rtlCol="0">
            <a:spAutoFit/>
          </a:bodyPr>
          <a:lstStyle/>
          <a:p>
            <a:r>
              <a:rPr lang="zh-CN" altLang="en-US" sz="2000" dirty="0" smtClean="0">
                <a:solidFill>
                  <a:srgbClr val="FFFF00"/>
                </a:solidFill>
                <a:latin typeface="+mj-ea"/>
                <a:ea typeface="+mj-ea"/>
              </a:rPr>
              <a:t>平衡问题</a:t>
            </a:r>
            <a:endParaRPr lang="en-US" altLang="zh-CN" sz="2000" dirty="0" smtClean="0">
              <a:solidFill>
                <a:srgbClr val="FFFF00"/>
              </a:solidFill>
              <a:latin typeface="+mj-ea"/>
              <a:ea typeface="+mj-ea"/>
            </a:endParaRPr>
          </a:p>
          <a:p>
            <a:endParaRPr lang="en-US" altLang="zh-CN" sz="2000" dirty="0">
              <a:solidFill>
                <a:srgbClr val="FFFF00"/>
              </a:solidFill>
              <a:latin typeface="+mj-ea"/>
              <a:ea typeface="+mj-ea"/>
            </a:endParaRPr>
          </a:p>
          <a:p>
            <a:endParaRPr lang="en-US" altLang="zh-CN" sz="2000" dirty="0" smtClean="0">
              <a:solidFill>
                <a:srgbClr val="FFFF00"/>
              </a:solidFill>
              <a:latin typeface="+mj-ea"/>
              <a:ea typeface="+mj-ea"/>
            </a:endParaRPr>
          </a:p>
          <a:p>
            <a:r>
              <a:rPr lang="zh-CN" altLang="en-US" sz="2000" dirty="0" smtClean="0">
                <a:solidFill>
                  <a:srgbClr val="FFFF00"/>
                </a:solidFill>
                <a:latin typeface="+mj-ea"/>
                <a:ea typeface="+mj-ea"/>
              </a:rPr>
              <a:t>平面</a:t>
            </a:r>
            <a:endParaRPr lang="zh-CN" altLang="en-US" sz="2000" dirty="0">
              <a:solidFill>
                <a:srgbClr val="FFFF00"/>
              </a:solidFill>
              <a:latin typeface="+mj-ea"/>
              <a:ea typeface="+mj-ea"/>
            </a:endParaRPr>
          </a:p>
        </p:txBody>
      </p:sp>
      <p:cxnSp>
        <p:nvCxnSpPr>
          <p:cNvPr id="9" name="直接连接符 8"/>
          <p:cNvCxnSpPr/>
          <p:nvPr/>
        </p:nvCxnSpPr>
        <p:spPr>
          <a:xfrm>
            <a:off x="323528" y="1707654"/>
            <a:ext cx="0" cy="504056"/>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55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3779" y="267494"/>
            <a:ext cx="2969083" cy="461665"/>
          </a:xfrm>
          <a:prstGeom prst="rect">
            <a:avLst/>
          </a:prstGeom>
          <a:noFill/>
        </p:spPr>
        <p:txBody>
          <a:bodyPr wrap="none" rtlCol="0">
            <a:spAutoFit/>
          </a:bodyPr>
          <a:lstStyle/>
          <a:p>
            <a:r>
              <a:rPr lang="zh-CN" altLang="en-US" sz="2400" b="1" dirty="0">
                <a:latin typeface="Times New Roman" pitchFamily="18" charset="0"/>
                <a:ea typeface="黑体" pitchFamily="49" charset="-122"/>
                <a:cs typeface="Times New Roman" pitchFamily="18" charset="0"/>
              </a:rPr>
              <a:t>（二）三种起电方式</a:t>
            </a:r>
            <a:endParaRPr lang="zh-CN" altLang="en-US" sz="2400" dirty="0">
              <a:latin typeface="Times New Roman" pitchFamily="18" charset="0"/>
              <a:ea typeface="黑体" pitchFamily="49" charset="-122"/>
              <a:cs typeface="Times New Roman" pitchFamily="18" charset="0"/>
            </a:endParaRPr>
          </a:p>
        </p:txBody>
      </p:sp>
      <p:pic>
        <p:nvPicPr>
          <p:cNvPr id="3" name="Picture 3" descr="C:\Users\dell\Desktop\教案PPT\导图21课\a3.PNG"/>
          <p:cNvPicPr>
            <a:picLocks noChangeAspect="1" noChangeArrowheads="1"/>
          </p:cNvPicPr>
          <p:nvPr/>
        </p:nvPicPr>
        <p:blipFill>
          <a:blip r:embed="rId2">
            <a:clrChange>
              <a:clrFrom>
                <a:srgbClr val="FFFDE0"/>
              </a:clrFrom>
              <a:clrTo>
                <a:srgbClr val="FFFDE0">
                  <a:alpha val="0"/>
                </a:srgbClr>
              </a:clrTo>
            </a:clrChange>
            <a:extLst>
              <a:ext uri="{28A0092B-C50C-407E-A947-70E740481C1C}">
                <a14:useLocalDpi xmlns:a14="http://schemas.microsoft.com/office/drawing/2010/main" val="0"/>
              </a:ext>
            </a:extLst>
          </a:blip>
          <a:srcRect/>
          <a:stretch>
            <a:fillRect/>
          </a:stretch>
        </p:blipFill>
        <p:spPr bwMode="auto">
          <a:xfrm>
            <a:off x="1764408" y="1020825"/>
            <a:ext cx="5903936" cy="363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6947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27584" y="843558"/>
            <a:ext cx="6575937" cy="461665"/>
          </a:xfrm>
          <a:prstGeom prst="rect">
            <a:avLst/>
          </a:prstGeom>
          <a:noFill/>
        </p:spPr>
        <p:txBody>
          <a:bodyPr wrap="square" rtlCol="0">
            <a:spAutoFit/>
          </a:bodyPr>
          <a:lstStyle/>
          <a:p>
            <a:r>
              <a:rPr lang="zh-CN" altLang="en-US" sz="2400" dirty="0" smtClean="0">
                <a:latin typeface="Times New Roman" pitchFamily="18" charset="0"/>
                <a:ea typeface="黑体" pitchFamily="49" charset="-122"/>
                <a:cs typeface="Times New Roman" pitchFamily="18" charset="0"/>
              </a:rPr>
              <a:t>用毛皮</a:t>
            </a:r>
            <a:r>
              <a:rPr lang="zh-CN" altLang="en-US" sz="2400" dirty="0">
                <a:latin typeface="Times New Roman" pitchFamily="18" charset="0"/>
                <a:ea typeface="黑体" pitchFamily="49" charset="-122"/>
                <a:cs typeface="Times New Roman" pitchFamily="18" charset="0"/>
              </a:rPr>
              <a:t>摩擦橡胶</a:t>
            </a:r>
            <a:r>
              <a:rPr lang="zh-CN" altLang="en-US" sz="2400" dirty="0" smtClean="0">
                <a:latin typeface="Times New Roman" pitchFamily="18" charset="0"/>
                <a:ea typeface="黑体" pitchFamily="49" charset="-122"/>
                <a:cs typeface="Times New Roman" pitchFamily="18" charset="0"/>
              </a:rPr>
              <a:t>棒                橡胶</a:t>
            </a:r>
            <a:r>
              <a:rPr lang="zh-CN" altLang="en-US" sz="2400" dirty="0">
                <a:latin typeface="Times New Roman" pitchFamily="18" charset="0"/>
                <a:ea typeface="黑体" pitchFamily="49" charset="-122"/>
                <a:cs typeface="Times New Roman" pitchFamily="18" charset="0"/>
              </a:rPr>
              <a:t>棒带</a:t>
            </a:r>
            <a:r>
              <a:rPr lang="zh-CN" altLang="en-US" sz="2400" dirty="0" smtClean="0">
                <a:latin typeface="Times New Roman" pitchFamily="18" charset="0"/>
                <a:ea typeface="黑体" pitchFamily="49" charset="-122"/>
                <a:cs typeface="Times New Roman" pitchFamily="18" charset="0"/>
              </a:rPr>
              <a:t>负电</a:t>
            </a:r>
            <a:endParaRPr lang="zh-CN" altLang="en-US" sz="2400" dirty="0">
              <a:latin typeface="Times New Roman" pitchFamily="18" charset="0"/>
              <a:ea typeface="黑体" pitchFamily="49" charset="-122"/>
              <a:cs typeface="Times New Roman" pitchFamily="18" charset="0"/>
            </a:endParaRPr>
          </a:p>
        </p:txBody>
      </p:sp>
      <p:sp>
        <p:nvSpPr>
          <p:cNvPr id="13" name="TextBox 12"/>
          <p:cNvSpPr txBox="1"/>
          <p:nvPr/>
        </p:nvSpPr>
        <p:spPr>
          <a:xfrm>
            <a:off x="845146" y="1735003"/>
            <a:ext cx="5755203" cy="461665"/>
          </a:xfrm>
          <a:prstGeom prst="rect">
            <a:avLst/>
          </a:prstGeom>
          <a:noFill/>
        </p:spPr>
        <p:txBody>
          <a:bodyPr wrap="square" rtlCol="0">
            <a:spAutoFit/>
          </a:bodyPr>
          <a:lstStyle/>
          <a:p>
            <a:r>
              <a:rPr lang="zh-CN" altLang="en-US" sz="2400" dirty="0">
                <a:latin typeface="Times New Roman" pitchFamily="18" charset="0"/>
                <a:ea typeface="黑体" pitchFamily="49" charset="-122"/>
                <a:cs typeface="Times New Roman" pitchFamily="18" charset="0"/>
              </a:rPr>
              <a:t>用丝绸摩擦</a:t>
            </a:r>
            <a:r>
              <a:rPr lang="zh-CN" altLang="en-US" sz="2400" dirty="0" smtClean="0">
                <a:latin typeface="Times New Roman" pitchFamily="18" charset="0"/>
                <a:ea typeface="黑体" pitchFamily="49" charset="-122"/>
                <a:cs typeface="Times New Roman" pitchFamily="18" charset="0"/>
              </a:rPr>
              <a:t>玻璃棒               玻璃棒</a:t>
            </a:r>
            <a:r>
              <a:rPr lang="zh-CN" altLang="en-US" sz="2400" dirty="0">
                <a:latin typeface="Times New Roman" pitchFamily="18" charset="0"/>
                <a:ea typeface="黑体" pitchFamily="49" charset="-122"/>
                <a:cs typeface="Times New Roman" pitchFamily="18" charset="0"/>
              </a:rPr>
              <a:t>带正电</a:t>
            </a:r>
            <a:r>
              <a:rPr lang="en-US" altLang="zh-CN" sz="2400" dirty="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
        <p:nvSpPr>
          <p:cNvPr id="14" name="TextBox 13"/>
          <p:cNvSpPr txBox="1"/>
          <p:nvPr/>
        </p:nvSpPr>
        <p:spPr>
          <a:xfrm>
            <a:off x="827584" y="2787774"/>
            <a:ext cx="6724918" cy="461665"/>
          </a:xfrm>
          <a:prstGeom prst="rect">
            <a:avLst/>
          </a:prstGeom>
          <a:noFill/>
        </p:spPr>
        <p:txBody>
          <a:bodyPr wrap="none" rtlCol="0">
            <a:spAutoFit/>
          </a:bodyPr>
          <a:lstStyle/>
          <a:p>
            <a:r>
              <a:rPr lang="zh-CN" altLang="en-US" sz="2400" dirty="0">
                <a:latin typeface="Times New Roman" pitchFamily="18" charset="0"/>
                <a:ea typeface="黑体" pitchFamily="49" charset="-122"/>
                <a:cs typeface="Times New Roman" pitchFamily="18" charset="0"/>
              </a:rPr>
              <a:t>橡胶棒得到电子带负电，玻璃棒失去电子带正电</a:t>
            </a:r>
            <a:r>
              <a:rPr lang="en-US" altLang="zh-CN" sz="2400" dirty="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
        <p:nvSpPr>
          <p:cNvPr id="9" name="TextBox 8"/>
          <p:cNvSpPr txBox="1"/>
          <p:nvPr/>
        </p:nvSpPr>
        <p:spPr>
          <a:xfrm>
            <a:off x="813351" y="3838277"/>
            <a:ext cx="4262705" cy="461665"/>
          </a:xfrm>
          <a:prstGeom prst="rect">
            <a:avLst/>
          </a:prstGeom>
          <a:noFill/>
        </p:spPr>
        <p:txBody>
          <a:bodyPr wrap="none" rtlCol="0">
            <a:spAutoFit/>
          </a:bodyPr>
          <a:lstStyle/>
          <a:p>
            <a:r>
              <a:rPr lang="zh-CN" altLang="en-US" sz="2400" dirty="0">
                <a:latin typeface="Times New Roman" pitchFamily="18" charset="0"/>
                <a:ea typeface="黑体" pitchFamily="49" charset="-122"/>
                <a:cs typeface="Times New Roman" pitchFamily="18" charset="0"/>
              </a:rPr>
              <a:t>摩擦起电的实质</a:t>
            </a:r>
            <a:r>
              <a:rPr lang="zh-CN" altLang="en-US" sz="2400" dirty="0" smtClean="0">
                <a:latin typeface="Times New Roman" pitchFamily="18" charset="0"/>
                <a:ea typeface="黑体" pitchFamily="49" charset="-122"/>
                <a:cs typeface="Times New Roman" pitchFamily="18" charset="0"/>
              </a:rPr>
              <a:t>：</a:t>
            </a:r>
            <a:r>
              <a:rPr lang="zh-CN" altLang="en-US" sz="2400" dirty="0" smtClean="0">
                <a:solidFill>
                  <a:srgbClr val="FFFF00"/>
                </a:solidFill>
                <a:latin typeface="Times New Roman" pitchFamily="18" charset="0"/>
                <a:ea typeface="黑体" pitchFamily="49" charset="-122"/>
                <a:cs typeface="Times New Roman" pitchFamily="18" charset="0"/>
              </a:rPr>
              <a:t>电子</a:t>
            </a:r>
            <a:r>
              <a:rPr lang="zh-CN" altLang="en-US" sz="2400" dirty="0">
                <a:solidFill>
                  <a:srgbClr val="FFFF00"/>
                </a:solidFill>
                <a:latin typeface="Times New Roman" pitchFamily="18" charset="0"/>
                <a:ea typeface="黑体" pitchFamily="49" charset="-122"/>
                <a:cs typeface="Times New Roman" pitchFamily="18" charset="0"/>
              </a:rPr>
              <a:t>的</a:t>
            </a:r>
            <a:r>
              <a:rPr lang="zh-CN" altLang="en-US" sz="2400" dirty="0" smtClean="0">
                <a:solidFill>
                  <a:srgbClr val="FFFF00"/>
                </a:solidFill>
                <a:latin typeface="Times New Roman" pitchFamily="18" charset="0"/>
                <a:ea typeface="黑体" pitchFamily="49" charset="-122"/>
                <a:cs typeface="Times New Roman" pitchFamily="18" charset="0"/>
              </a:rPr>
              <a:t>得失</a:t>
            </a:r>
            <a:endParaRPr lang="en-US" altLang="zh-CN" sz="2400" dirty="0">
              <a:solidFill>
                <a:srgbClr val="FFFF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655715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4"/>
          <p:cNvSpPr txBox="1"/>
          <p:nvPr/>
        </p:nvSpPr>
        <p:spPr>
          <a:xfrm>
            <a:off x="689296" y="3527689"/>
            <a:ext cx="10453297" cy="484221"/>
          </a:xfrm>
          <a:prstGeom prst="rect">
            <a:avLst/>
          </a:prstGeom>
          <a:noFill/>
        </p:spPr>
        <p:txBody>
          <a:bodyPr anchor="t"/>
          <a:lstStyle/>
          <a:p>
            <a:pPr marL="0" algn="l"/>
            <a:endParaRPr lang="zh-CN" altLang="en-US" sz="2000" b="0" i="0" dirty="0">
              <a:latin typeface="楷体"/>
              <a:ea typeface="楷体"/>
            </a:endParaRPr>
          </a:p>
        </p:txBody>
      </p:sp>
      <p:sp>
        <p:nvSpPr>
          <p:cNvPr id="12" name="文本6"/>
          <p:cNvSpPr txBox="1"/>
          <p:nvPr/>
        </p:nvSpPr>
        <p:spPr>
          <a:xfrm>
            <a:off x="4385672" y="4775063"/>
            <a:ext cx="6944701" cy="711994"/>
          </a:xfrm>
          <a:prstGeom prst="rect">
            <a:avLst/>
          </a:prstGeom>
          <a:noFill/>
        </p:spPr>
        <p:txBody>
          <a:bodyPr anchor="t"/>
          <a:lstStyle/>
          <a:p>
            <a:pPr marL="0" algn="l"/>
            <a:endParaRPr lang="zh-CN" altLang="en-US" sz="2000" b="0" i="0" dirty="0">
              <a:latin typeface="楷体"/>
              <a:ea typeface="楷体"/>
            </a:endParaRPr>
          </a:p>
        </p:txBody>
      </p:sp>
      <p:pic>
        <p:nvPicPr>
          <p:cNvPr id="13" name="Picture 3" descr="C:\Users\dell\Desktop\教案PPT\导图21课\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944501"/>
            <a:ext cx="5574790" cy="37874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3779" y="267494"/>
            <a:ext cx="2969083" cy="461665"/>
          </a:xfrm>
          <a:prstGeom prst="rect">
            <a:avLst/>
          </a:prstGeom>
          <a:noFill/>
        </p:spPr>
        <p:txBody>
          <a:bodyPr wrap="none" rtlCol="0">
            <a:spAutoFit/>
          </a:bodyPr>
          <a:lstStyle/>
          <a:p>
            <a:r>
              <a:rPr lang="zh-CN" altLang="en-US" sz="2400" b="1" dirty="0">
                <a:latin typeface="Times New Roman" pitchFamily="18" charset="0"/>
                <a:ea typeface="黑体" pitchFamily="49" charset="-122"/>
                <a:cs typeface="Times New Roman" pitchFamily="18" charset="0"/>
              </a:rPr>
              <a:t>（二）三种起电方式</a:t>
            </a:r>
            <a:endParaRPr lang="zh-CN" altLang="en-US" sz="24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57497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9552" y="956583"/>
            <a:ext cx="6120680" cy="461665"/>
          </a:xfrm>
          <a:prstGeom prst="rect">
            <a:avLst/>
          </a:prstGeom>
          <a:noFill/>
        </p:spPr>
        <p:txBody>
          <a:bodyPr wrap="square" rtlCol="0">
            <a:spAutoFit/>
          </a:bodyPr>
          <a:lstStyle/>
          <a:p>
            <a:r>
              <a:rPr lang="zh-CN" altLang="en-US" sz="2400" dirty="0">
                <a:latin typeface="Times New Roman" pitchFamily="18" charset="0"/>
                <a:ea typeface="黑体" pitchFamily="49" charset="-122"/>
                <a:cs typeface="Times New Roman" pitchFamily="18" charset="0"/>
              </a:rPr>
              <a:t>感应起电</a:t>
            </a:r>
            <a:r>
              <a:rPr lang="zh-CN" altLang="en-US" sz="2400" dirty="0" smtClean="0">
                <a:latin typeface="Times New Roman" pitchFamily="18" charset="0"/>
                <a:ea typeface="黑体" pitchFamily="49" charset="-122"/>
                <a:cs typeface="Times New Roman" pitchFamily="18" charset="0"/>
              </a:rPr>
              <a:t>的</a:t>
            </a:r>
            <a:r>
              <a:rPr lang="zh-CN" altLang="en-US" sz="2400" dirty="0">
                <a:latin typeface="Times New Roman" pitchFamily="18" charset="0"/>
                <a:ea typeface="黑体" pitchFamily="49" charset="-122"/>
                <a:cs typeface="Times New Roman" pitchFamily="18" charset="0"/>
              </a:rPr>
              <a:t>结果</a:t>
            </a:r>
            <a:r>
              <a:rPr lang="zh-CN" altLang="en-US" sz="2400" dirty="0" smtClean="0">
                <a:latin typeface="Times New Roman" pitchFamily="18" charset="0"/>
                <a:ea typeface="黑体" pitchFamily="49" charset="-122"/>
                <a:cs typeface="Times New Roman" pitchFamily="18" charset="0"/>
              </a:rPr>
              <a:t>：</a:t>
            </a:r>
            <a:r>
              <a:rPr lang="zh-CN" altLang="en-US" sz="2400" dirty="0">
                <a:solidFill>
                  <a:srgbClr val="FFFF00"/>
                </a:solidFill>
                <a:latin typeface="Times New Roman" pitchFamily="18" charset="0"/>
                <a:ea typeface="黑体" pitchFamily="49" charset="-122"/>
                <a:cs typeface="Times New Roman" pitchFamily="18" charset="0"/>
              </a:rPr>
              <a:t>到达</a:t>
            </a:r>
            <a:r>
              <a:rPr lang="zh-CN" altLang="en-US" sz="2400" dirty="0" smtClean="0">
                <a:solidFill>
                  <a:srgbClr val="FFFF00"/>
                </a:solidFill>
                <a:latin typeface="Times New Roman" pitchFamily="18" charset="0"/>
                <a:ea typeface="黑体" pitchFamily="49" charset="-122"/>
                <a:cs typeface="Times New Roman" pitchFamily="18" charset="0"/>
              </a:rPr>
              <a:t>静电平衡</a:t>
            </a:r>
            <a:endParaRPr lang="zh-CN" altLang="en-US" sz="2400" dirty="0">
              <a:solidFill>
                <a:srgbClr val="FFFF00"/>
              </a:solidFill>
              <a:latin typeface="Times New Roman" pitchFamily="18" charset="0"/>
              <a:ea typeface="黑体" pitchFamily="49" charset="-122"/>
              <a:cs typeface="Times New Roman" pitchFamily="18" charset="0"/>
            </a:endParaRPr>
          </a:p>
        </p:txBody>
      </p:sp>
      <p:sp>
        <p:nvSpPr>
          <p:cNvPr id="15" name="TextBox 14"/>
          <p:cNvSpPr txBox="1"/>
          <p:nvPr/>
        </p:nvSpPr>
        <p:spPr>
          <a:xfrm>
            <a:off x="539552" y="3330153"/>
            <a:ext cx="2031325"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静电平衡特点</a:t>
            </a:r>
            <a:endParaRPr lang="zh-CN" altLang="en-US" sz="2400" dirty="0">
              <a:latin typeface="Times New Roman" pitchFamily="18" charset="0"/>
              <a:ea typeface="黑体" pitchFamily="49" charset="-122"/>
              <a:cs typeface="Times New Roman" pitchFamily="18" charset="0"/>
            </a:endParaRPr>
          </a:p>
        </p:txBody>
      </p:sp>
      <p:sp>
        <p:nvSpPr>
          <p:cNvPr id="16" name="TextBox 15"/>
          <p:cNvSpPr txBox="1"/>
          <p:nvPr/>
        </p:nvSpPr>
        <p:spPr>
          <a:xfrm>
            <a:off x="2843808" y="2423666"/>
            <a:ext cx="5724644" cy="2308324"/>
          </a:xfrm>
          <a:prstGeom prst="rect">
            <a:avLst/>
          </a:prstGeom>
          <a:noFill/>
        </p:spPr>
        <p:txBody>
          <a:bodyPr wrap="none" rtlCol="0">
            <a:spAutoFit/>
          </a:bodyPr>
          <a:lstStyle/>
          <a:p>
            <a:pPr>
              <a:lnSpc>
                <a:spcPct val="150000"/>
              </a:lnSpc>
            </a:pPr>
            <a:r>
              <a:rPr lang="zh-CN" altLang="en-US" sz="2400" dirty="0">
                <a:solidFill>
                  <a:srgbClr val="FFFF00"/>
                </a:solidFill>
                <a:latin typeface="Times New Roman" pitchFamily="18" charset="0"/>
                <a:ea typeface="黑体" pitchFamily="49" charset="-122"/>
                <a:cs typeface="Times New Roman" pitchFamily="18" charset="0"/>
              </a:rPr>
              <a:t>导体内任意一点的电场强度一定为</a:t>
            </a:r>
            <a:r>
              <a:rPr lang="zh-CN" altLang="en-US" sz="2400" dirty="0" smtClean="0">
                <a:solidFill>
                  <a:srgbClr val="FFFF00"/>
                </a:solidFill>
                <a:latin typeface="Times New Roman" pitchFamily="18" charset="0"/>
                <a:ea typeface="黑体" pitchFamily="49" charset="-122"/>
                <a:cs typeface="Times New Roman" pitchFamily="18" charset="0"/>
              </a:rPr>
              <a:t>零</a:t>
            </a:r>
            <a:endParaRPr lang="en-US" altLang="zh-CN" sz="2400" dirty="0" smtClean="0">
              <a:solidFill>
                <a:srgbClr val="FFFF00"/>
              </a:solidFill>
              <a:latin typeface="Times New Roman" pitchFamily="18" charset="0"/>
              <a:ea typeface="黑体" pitchFamily="49" charset="-122"/>
              <a:cs typeface="Times New Roman" pitchFamily="18" charset="0"/>
            </a:endParaRPr>
          </a:p>
          <a:p>
            <a:pPr>
              <a:lnSpc>
                <a:spcPct val="150000"/>
              </a:lnSpc>
            </a:pPr>
            <a:r>
              <a:rPr lang="zh-CN" altLang="en-US" sz="2400" dirty="0">
                <a:solidFill>
                  <a:srgbClr val="FFFF00"/>
                </a:solidFill>
                <a:latin typeface="Times New Roman" pitchFamily="18" charset="0"/>
                <a:ea typeface="黑体" pitchFamily="49" charset="-122"/>
                <a:cs typeface="Times New Roman" pitchFamily="18" charset="0"/>
              </a:rPr>
              <a:t>净电荷只能分别在导体表面</a:t>
            </a:r>
            <a:r>
              <a:rPr lang="zh-CN" altLang="en-US" sz="2400" dirty="0" smtClean="0">
                <a:solidFill>
                  <a:srgbClr val="FFFF00"/>
                </a:solidFill>
                <a:latin typeface="Times New Roman" pitchFamily="18" charset="0"/>
                <a:ea typeface="黑体" pitchFamily="49" charset="-122"/>
                <a:cs typeface="Times New Roman" pitchFamily="18" charset="0"/>
              </a:rPr>
              <a:t>上</a:t>
            </a:r>
            <a:endParaRPr lang="en-US" altLang="zh-CN" sz="2400" dirty="0" smtClean="0">
              <a:solidFill>
                <a:srgbClr val="FFFF00"/>
              </a:solidFill>
              <a:latin typeface="Times New Roman" pitchFamily="18" charset="0"/>
              <a:ea typeface="黑体" pitchFamily="49" charset="-122"/>
              <a:cs typeface="Times New Roman" pitchFamily="18" charset="0"/>
            </a:endParaRPr>
          </a:p>
          <a:p>
            <a:pPr>
              <a:lnSpc>
                <a:spcPct val="150000"/>
              </a:lnSpc>
            </a:pPr>
            <a:r>
              <a:rPr lang="zh-CN" altLang="en-US" sz="2400" dirty="0">
                <a:solidFill>
                  <a:srgbClr val="FFFF00"/>
                </a:solidFill>
                <a:latin typeface="Times New Roman" pitchFamily="18" charset="0"/>
                <a:ea typeface="黑体" pitchFamily="49" charset="-122"/>
                <a:cs typeface="Times New Roman" pitchFamily="18" charset="0"/>
              </a:rPr>
              <a:t>导体是一个等势体，其表面是一个</a:t>
            </a:r>
            <a:r>
              <a:rPr lang="zh-CN" altLang="en-US" sz="2400" dirty="0" smtClean="0">
                <a:solidFill>
                  <a:srgbClr val="FFFF00"/>
                </a:solidFill>
                <a:latin typeface="Times New Roman" pitchFamily="18" charset="0"/>
                <a:ea typeface="黑体" pitchFamily="49" charset="-122"/>
                <a:cs typeface="Times New Roman" pitchFamily="18" charset="0"/>
              </a:rPr>
              <a:t>等势面</a:t>
            </a:r>
            <a:endParaRPr lang="en-US" altLang="zh-CN" sz="2400" dirty="0" smtClean="0">
              <a:solidFill>
                <a:srgbClr val="FFFF00"/>
              </a:solidFill>
              <a:latin typeface="Times New Roman" pitchFamily="18" charset="0"/>
              <a:ea typeface="黑体" pitchFamily="49" charset="-122"/>
              <a:cs typeface="Times New Roman" pitchFamily="18" charset="0"/>
            </a:endParaRPr>
          </a:p>
          <a:p>
            <a:pPr>
              <a:lnSpc>
                <a:spcPct val="150000"/>
              </a:lnSpc>
            </a:pPr>
            <a:r>
              <a:rPr lang="zh-CN" altLang="en-US" sz="2400" dirty="0">
                <a:solidFill>
                  <a:srgbClr val="FFFF00"/>
                </a:solidFill>
                <a:latin typeface="Times New Roman" pitchFamily="18" charset="0"/>
                <a:ea typeface="黑体" pitchFamily="49" charset="-122"/>
                <a:cs typeface="Times New Roman" pitchFamily="18" charset="0"/>
              </a:rPr>
              <a:t>导体外的电场线与导体的表面</a:t>
            </a:r>
            <a:r>
              <a:rPr lang="zh-CN" altLang="en-US" sz="2400" dirty="0" smtClean="0">
                <a:solidFill>
                  <a:srgbClr val="FFFF00"/>
                </a:solidFill>
                <a:latin typeface="Times New Roman" pitchFamily="18" charset="0"/>
                <a:ea typeface="黑体" pitchFamily="49" charset="-122"/>
                <a:cs typeface="Times New Roman" pitchFamily="18" charset="0"/>
              </a:rPr>
              <a:t>垂直</a:t>
            </a:r>
            <a:endParaRPr lang="zh-CN" altLang="en-US" sz="2400" dirty="0">
              <a:solidFill>
                <a:srgbClr val="FFFF00"/>
              </a:solidFill>
              <a:latin typeface="Times New Roman" pitchFamily="18" charset="0"/>
              <a:ea typeface="黑体" pitchFamily="49" charset="-122"/>
              <a:cs typeface="Times New Roman" pitchFamily="18" charset="0"/>
            </a:endParaRPr>
          </a:p>
        </p:txBody>
      </p:sp>
      <p:sp>
        <p:nvSpPr>
          <p:cNvPr id="17" name="TextBox 16"/>
          <p:cNvSpPr txBox="1"/>
          <p:nvPr/>
        </p:nvSpPr>
        <p:spPr>
          <a:xfrm>
            <a:off x="539552" y="1750045"/>
            <a:ext cx="8186857" cy="461665"/>
          </a:xfrm>
          <a:prstGeom prst="rect">
            <a:avLst/>
          </a:prstGeom>
          <a:noFill/>
        </p:spPr>
        <p:txBody>
          <a:bodyPr wrap="none" rtlCol="0">
            <a:spAutoFit/>
          </a:bodyPr>
          <a:lstStyle/>
          <a:p>
            <a:r>
              <a:rPr lang="zh-CN" altLang="en-US" sz="2400" dirty="0" smtClean="0">
                <a:latin typeface="Times New Roman" pitchFamily="18" charset="0"/>
                <a:ea typeface="黑体" pitchFamily="49" charset="-122"/>
                <a:cs typeface="Times New Roman" pitchFamily="18" charset="0"/>
              </a:rPr>
              <a:t>静电平衡状态：</a:t>
            </a:r>
            <a:r>
              <a:rPr lang="zh-CN" altLang="en-US" sz="2400" dirty="0">
                <a:solidFill>
                  <a:srgbClr val="FFFF00"/>
                </a:solidFill>
                <a:latin typeface="Times New Roman" pitchFamily="18" charset="0"/>
                <a:ea typeface="黑体" pitchFamily="49" charset="-122"/>
                <a:cs typeface="Times New Roman" pitchFamily="18" charset="0"/>
              </a:rPr>
              <a:t>导体内的自由电荷不再发生定向运动的</a:t>
            </a:r>
            <a:r>
              <a:rPr lang="zh-CN" altLang="en-US" sz="2400" dirty="0" smtClean="0">
                <a:solidFill>
                  <a:srgbClr val="FFFF00"/>
                </a:solidFill>
                <a:latin typeface="Times New Roman" pitchFamily="18" charset="0"/>
                <a:ea typeface="黑体" pitchFamily="49" charset="-122"/>
                <a:cs typeface="Times New Roman" pitchFamily="18" charset="0"/>
              </a:rPr>
              <a:t>状态</a:t>
            </a:r>
            <a:endParaRPr lang="zh-CN" altLang="en-US" sz="2400" dirty="0">
              <a:solidFill>
                <a:srgbClr val="FFFF00"/>
              </a:solidFill>
              <a:latin typeface="Times New Roman" pitchFamily="18" charset="0"/>
              <a:ea typeface="黑体" pitchFamily="49" charset="-122"/>
              <a:cs typeface="Times New Roman" pitchFamily="18" charset="0"/>
            </a:endParaRPr>
          </a:p>
        </p:txBody>
      </p:sp>
      <p:sp>
        <p:nvSpPr>
          <p:cNvPr id="18" name="左大括号 17"/>
          <p:cNvSpPr/>
          <p:nvPr/>
        </p:nvSpPr>
        <p:spPr>
          <a:xfrm>
            <a:off x="2564968" y="2711698"/>
            <a:ext cx="278840" cy="1749252"/>
          </a:xfrm>
          <a:prstGeom prst="leftBrace">
            <a:avLst>
              <a:gd name="adj1" fmla="val 5110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TextBox 18"/>
          <p:cNvSpPr txBox="1"/>
          <p:nvPr/>
        </p:nvSpPr>
        <p:spPr>
          <a:xfrm>
            <a:off x="539552" y="237877"/>
            <a:ext cx="7256834" cy="461665"/>
          </a:xfrm>
          <a:prstGeom prst="rect">
            <a:avLst/>
          </a:prstGeom>
          <a:noFill/>
        </p:spPr>
        <p:txBody>
          <a:bodyPr wrap="square" rtlCol="0">
            <a:spAutoFit/>
          </a:bodyPr>
          <a:lstStyle/>
          <a:p>
            <a:r>
              <a:rPr lang="zh-CN" altLang="en-US" sz="2400" dirty="0" smtClean="0">
                <a:latin typeface="Times New Roman" pitchFamily="18" charset="0"/>
                <a:ea typeface="黑体" pitchFamily="49" charset="-122"/>
                <a:cs typeface="Times New Roman" pitchFamily="18" charset="0"/>
              </a:rPr>
              <a:t>感应起电的实质：</a:t>
            </a:r>
            <a:r>
              <a:rPr lang="zh-CN" altLang="en-US" sz="2400" dirty="0">
                <a:solidFill>
                  <a:srgbClr val="FFFF00"/>
                </a:solidFill>
                <a:latin typeface="黑体" pitchFamily="49" charset="-122"/>
                <a:ea typeface="黑体" pitchFamily="49" charset="-122"/>
              </a:rPr>
              <a:t>导体内的自由电荷重新分布</a:t>
            </a:r>
            <a:endParaRPr lang="zh-CN" altLang="en-US" sz="2400" dirty="0">
              <a:solidFill>
                <a:srgbClr val="FFFF00"/>
              </a:solidFill>
              <a:latin typeface="黑体" pitchFamily="49" charset="-122"/>
              <a:ea typeface="黑体" pitchFamily="49" charset="-122"/>
              <a:cs typeface="Times New Roman" pitchFamily="18" charset="0"/>
            </a:endParaRPr>
          </a:p>
        </p:txBody>
      </p:sp>
    </p:spTree>
    <p:extLst>
      <p:ext uri="{BB962C8B-B14F-4D97-AF65-F5344CB8AC3E}">
        <p14:creationId xmlns:p14="http://schemas.microsoft.com/office/powerpoint/2010/main" val="2500483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ell\Desktop\教案PPT\导图21课\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784" y="915566"/>
            <a:ext cx="5926887" cy="3372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3779" y="267494"/>
            <a:ext cx="2969083" cy="461665"/>
          </a:xfrm>
          <a:prstGeom prst="rect">
            <a:avLst/>
          </a:prstGeom>
          <a:noFill/>
        </p:spPr>
        <p:txBody>
          <a:bodyPr wrap="none" rtlCol="0">
            <a:spAutoFit/>
          </a:bodyPr>
          <a:lstStyle/>
          <a:p>
            <a:r>
              <a:rPr lang="zh-CN" altLang="en-US" sz="2400" b="1" dirty="0">
                <a:latin typeface="Times New Roman" pitchFamily="18" charset="0"/>
                <a:ea typeface="黑体" pitchFamily="49" charset="-122"/>
                <a:cs typeface="Times New Roman" pitchFamily="18" charset="0"/>
              </a:rPr>
              <a:t>（二）三种起电方式</a:t>
            </a:r>
            <a:endParaRPr lang="zh-CN" altLang="en-US" sz="2400" dirty="0">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018519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凤舞九天">
  <a:themeElements>
    <a:clrScheme name="凤舞九天">
      <a:dk1>
        <a:sysClr val="windowText" lastClr="000000"/>
      </a:dk1>
      <a:lt1>
        <a:sysClr val="window" lastClr="FFFFF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Phoenix</Template>
  <TotalTime>4062</TotalTime>
  <Words>1856</Words>
  <Application>Microsoft Office PowerPoint</Application>
  <PresentationFormat>全屏显示(16:9)</PresentationFormat>
  <Paragraphs>214</Paragraphs>
  <Slides>44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46" baseType="lpstr">
      <vt:lpstr>凤舞九天</vt:lpstr>
      <vt:lpstr>文档</vt:lpstr>
      <vt:lpstr>8-1 电场力的性质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以下备用</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匀变速直线运动</dc:title>
  <dc:creator>fangyib</dc:creator>
  <cp:lastModifiedBy>fangyib</cp:lastModifiedBy>
  <cp:revision>237</cp:revision>
  <cp:lastPrinted>2023-12-08T02:48:45Z</cp:lastPrinted>
  <dcterms:created xsi:type="dcterms:W3CDTF">2023-06-03T00:40:28Z</dcterms:created>
  <dcterms:modified xsi:type="dcterms:W3CDTF">2025-02-15T00:58:34Z</dcterms:modified>
</cp:coreProperties>
</file>